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5" r:id="rId1"/>
  </p:sldMasterIdLst>
  <p:notesMasterIdLst>
    <p:notesMasterId r:id="rId25"/>
  </p:notesMasterIdLst>
  <p:sldIdLst>
    <p:sldId id="651" r:id="rId2"/>
    <p:sldId id="652" r:id="rId3"/>
    <p:sldId id="610" r:id="rId4"/>
    <p:sldId id="679" r:id="rId5"/>
    <p:sldId id="678" r:id="rId6"/>
    <p:sldId id="611" r:id="rId7"/>
    <p:sldId id="684" r:id="rId8"/>
    <p:sldId id="683" r:id="rId9"/>
    <p:sldId id="685" r:id="rId10"/>
    <p:sldId id="686" r:id="rId11"/>
    <p:sldId id="687" r:id="rId12"/>
    <p:sldId id="666" r:id="rId13"/>
    <p:sldId id="688" r:id="rId14"/>
    <p:sldId id="691" r:id="rId15"/>
    <p:sldId id="692" r:id="rId16"/>
    <p:sldId id="693" r:id="rId17"/>
    <p:sldId id="694" r:id="rId18"/>
    <p:sldId id="695" r:id="rId19"/>
    <p:sldId id="696" r:id="rId20"/>
    <p:sldId id="698" r:id="rId21"/>
    <p:sldId id="699" r:id="rId22"/>
    <p:sldId id="664" r:id="rId23"/>
    <p:sldId id="267" r:id="rId24"/>
  </p:sldIdLst>
  <p:sldSz cx="9144000" cy="6858000" type="screen4x3"/>
  <p:notesSz cx="6858000" cy="9144000"/>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Ou" initials="JO"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4A8"/>
    <a:srgbClr val="00A2B8"/>
    <a:srgbClr val="FF66CC"/>
    <a:srgbClr val="009999"/>
    <a:srgbClr val="4A206A"/>
    <a:srgbClr val="2D1341"/>
    <a:srgbClr val="54320C"/>
    <a:srgbClr val="01B3A2"/>
    <a:srgbClr val="FFFF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32" autoAdjust="0"/>
    <p:restoredTop sz="90898" autoAdjust="0"/>
  </p:normalViewPr>
  <p:slideViewPr>
    <p:cSldViewPr>
      <p:cViewPr>
        <p:scale>
          <a:sx n="80" d="100"/>
          <a:sy n="80" d="100"/>
        </p:scale>
        <p:origin x="-72" y="-756"/>
      </p:cViewPr>
      <p:guideLst>
        <p:guide orient="horz" pos="2160"/>
        <p:guide pos="2880"/>
      </p:guideLst>
    </p:cSldViewPr>
  </p:slideViewPr>
  <p:outlineViewPr>
    <p:cViewPr>
      <p:scale>
        <a:sx n="33" d="100"/>
        <a:sy n="33" d="100"/>
      </p:scale>
      <p:origin x="0" y="3101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1249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A5A5AC5-0437-4AFA-8C28-4272F2F73D4B}" type="slidenum">
              <a:rPr lang="en-US" altLang="zh-TW"/>
              <a:pPr/>
              <a:t>‹#›</a:t>
            </a:fld>
            <a:endParaRPr lang="en-US" altLang="zh-TW"/>
          </a:p>
        </p:txBody>
      </p:sp>
    </p:spTree>
    <p:extLst>
      <p:ext uri="{BB962C8B-B14F-4D97-AF65-F5344CB8AC3E}">
        <p14:creationId xmlns:p14="http://schemas.microsoft.com/office/powerpoint/2010/main" val="3031861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607B754A-BE32-4674-88FE-4BF5CA009B3A}" type="slidenum">
              <a:rPr lang="en-US" altLang="zh-TW" smtClean="0"/>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607B754A-BE32-4674-88FE-4BF5CA009B3A}" type="slidenum">
              <a:rPr lang="en-US" altLang="zh-TW" smtClean="0"/>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607B754A-BE32-4674-88FE-4BF5CA009B3A}" type="slidenum">
              <a:rPr lang="en-US" altLang="zh-TW" smtClean="0"/>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607B754A-BE32-4674-88FE-4BF5CA009B3A}" type="slidenum">
              <a:rPr lang="en-US" altLang="zh-TW" smtClean="0"/>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607B754A-BE32-4674-88FE-4BF5CA009B3A}" type="slidenum">
              <a:rPr lang="en-US" altLang="zh-TW" smtClean="0"/>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p:txBody>
          <a:bodyPr/>
          <a:lstStyle/>
          <a:p>
            <a:endParaRPr lang="en-US"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607B754A-BE32-4674-88FE-4BF5CA009B3A}" type="slidenum">
              <a:rPr lang="en-US" altLang="zh-TW" smtClean="0"/>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a:spLocks noGrp="1"/>
          </p:cNvSpPr>
          <p:nvPr>
            <p:ph type="dt" sz="half" idx="10"/>
          </p:nvPr>
        </p:nvSpPr>
        <p:spPr/>
        <p:txBody>
          <a:bodyPr/>
          <a:lstStyle/>
          <a:p>
            <a:endParaRPr lang="en-US" altLang="zh-TW"/>
          </a:p>
        </p:txBody>
      </p:sp>
      <p:sp>
        <p:nvSpPr>
          <p:cNvPr id="8" name="Footer Placeholder 7"/>
          <p:cNvSpPr>
            <a:spLocks noGrp="1"/>
          </p:cNvSpPr>
          <p:nvPr>
            <p:ph type="ftr" sz="quarter" idx="11"/>
          </p:nvPr>
        </p:nvSpPr>
        <p:spPr/>
        <p:txBody>
          <a:bodyPr/>
          <a:lstStyle/>
          <a:p>
            <a:endParaRPr lang="en-US" altLang="zh-TW"/>
          </a:p>
        </p:txBody>
      </p:sp>
      <p:sp>
        <p:nvSpPr>
          <p:cNvPr id="9" name="Slide Number Placeholder 8"/>
          <p:cNvSpPr>
            <a:spLocks noGrp="1"/>
          </p:cNvSpPr>
          <p:nvPr>
            <p:ph type="sldNum" sz="quarter" idx="12"/>
          </p:nvPr>
        </p:nvSpPr>
        <p:spPr/>
        <p:txBody>
          <a:bodyPr/>
          <a:lstStyle/>
          <a:p>
            <a:fld id="{607B754A-BE32-4674-88FE-4BF5CA009B3A}" type="slidenum">
              <a:rPr lang="en-US" altLang="zh-TW" smtClean="0"/>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Date Placeholder 2"/>
          <p:cNvSpPr>
            <a:spLocks noGrp="1"/>
          </p:cNvSpPr>
          <p:nvPr>
            <p:ph type="dt" sz="half" idx="10"/>
          </p:nvPr>
        </p:nvSpPr>
        <p:spPr/>
        <p:txBody>
          <a:bodyPr/>
          <a:lstStyle/>
          <a:p>
            <a:endParaRPr lang="en-US" altLang="zh-TW"/>
          </a:p>
        </p:txBody>
      </p:sp>
      <p:sp>
        <p:nvSpPr>
          <p:cNvPr id="4" name="Footer Placeholder 3"/>
          <p:cNvSpPr>
            <a:spLocks noGrp="1"/>
          </p:cNvSpPr>
          <p:nvPr>
            <p:ph type="ftr" sz="quarter" idx="11"/>
          </p:nvPr>
        </p:nvSpPr>
        <p:spPr/>
        <p:txBody>
          <a:bodyPr/>
          <a:lstStyle/>
          <a:p>
            <a:endParaRPr lang="en-US" altLang="zh-TW"/>
          </a:p>
        </p:txBody>
      </p:sp>
      <p:sp>
        <p:nvSpPr>
          <p:cNvPr id="5" name="Slide Number Placeholder 4"/>
          <p:cNvSpPr>
            <a:spLocks noGrp="1"/>
          </p:cNvSpPr>
          <p:nvPr>
            <p:ph type="sldNum" sz="quarter" idx="12"/>
          </p:nvPr>
        </p:nvSpPr>
        <p:spPr/>
        <p:txBody>
          <a:bodyPr/>
          <a:lstStyle/>
          <a:p>
            <a:fld id="{607B754A-BE32-4674-88FE-4BF5CA009B3A}" type="slidenum">
              <a:rPr lang="en-US" altLang="zh-TW" smtClean="0"/>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TW"/>
          </a:p>
        </p:txBody>
      </p:sp>
      <p:sp>
        <p:nvSpPr>
          <p:cNvPr id="3" name="Footer Placeholder 2"/>
          <p:cNvSpPr>
            <a:spLocks noGrp="1"/>
          </p:cNvSpPr>
          <p:nvPr>
            <p:ph type="ftr" sz="quarter" idx="11"/>
          </p:nvPr>
        </p:nvSpPr>
        <p:spPr/>
        <p:txBody>
          <a:bodyPr/>
          <a:lstStyle/>
          <a:p>
            <a:endParaRPr lang="en-US" altLang="zh-TW"/>
          </a:p>
        </p:txBody>
      </p:sp>
      <p:sp>
        <p:nvSpPr>
          <p:cNvPr id="4" name="Slide Number Placeholder 3"/>
          <p:cNvSpPr>
            <a:spLocks noGrp="1"/>
          </p:cNvSpPr>
          <p:nvPr>
            <p:ph type="sldNum" sz="quarter" idx="12"/>
          </p:nvPr>
        </p:nvSpPr>
        <p:spPr/>
        <p:txBody>
          <a:bodyPr/>
          <a:lstStyle/>
          <a:p>
            <a:fld id="{607B754A-BE32-4674-88FE-4BF5CA009B3A}" type="slidenum">
              <a:rPr lang="en-US" altLang="zh-TW" smtClean="0"/>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607B754A-BE32-4674-88FE-4BF5CA009B3A}" type="slidenum">
              <a:rPr lang="en-US" altLang="zh-TW" smtClean="0"/>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607B754A-BE32-4674-88FE-4BF5CA009B3A}" type="slidenum">
              <a:rPr lang="en-US" altLang="zh-TW" smtClean="0"/>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0C1CE">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T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B754A-BE32-4674-88FE-4BF5CA009B3A}" type="slidenum">
              <a:rPr lang="en-US" altLang="zh-TW" smtClean="0"/>
              <a:pPr/>
              <a:t>‹#›</a:t>
            </a:fld>
            <a:endParaRPr lang="en-US" altLang="zh-TW"/>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youtube.com/watch?time_continue=6&amp;v=mkiT9JmX86c&amp;feature=emb_logo"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xmlns="" id="{76174EED-1C83-4F4F-BAB0-F1DF1BE2846E}"/>
              </a:ext>
            </a:extLst>
          </p:cNvPr>
          <p:cNvPicPr>
            <a:picLocks noChangeAspect="1"/>
          </p:cNvPicPr>
          <p:nvPr/>
        </p:nvPicPr>
        <p:blipFill>
          <a:blip r:embed="rId2"/>
          <a:stretch>
            <a:fillRect/>
          </a:stretch>
        </p:blipFill>
        <p:spPr>
          <a:xfrm>
            <a:off x="0" y="0"/>
            <a:ext cx="9144000" cy="6857999"/>
          </a:xfrm>
          <a:prstGeom prst="rect">
            <a:avLst/>
          </a:prstGeom>
        </p:spPr>
      </p:pic>
      <p:sp>
        <p:nvSpPr>
          <p:cNvPr id="5" name="矩形 4"/>
          <p:cNvSpPr/>
          <p:nvPr/>
        </p:nvSpPr>
        <p:spPr bwMode="auto">
          <a:xfrm>
            <a:off x="0" y="-27384"/>
            <a:ext cx="9144000" cy="981076"/>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dirty="0"/>
          </a:p>
        </p:txBody>
      </p:sp>
      <p:sp>
        <p:nvSpPr>
          <p:cNvPr id="15" name="Rectangle 14"/>
          <p:cNvSpPr/>
          <p:nvPr/>
        </p:nvSpPr>
        <p:spPr>
          <a:xfrm>
            <a:off x="467544" y="0"/>
            <a:ext cx="8483697" cy="923330"/>
          </a:xfrm>
          <a:prstGeom prst="rect">
            <a:avLst/>
          </a:prstGeom>
          <a:noFill/>
        </p:spPr>
        <p:txBody>
          <a:bodyPr wrap="square" lIns="91440" tIns="45720" rIns="91440" bIns="45720">
            <a:spAutoFit/>
          </a:bodyPr>
          <a:lstStyle/>
          <a:p>
            <a:pPr algn="ctr"/>
            <a:r>
              <a:rPr lang="es-E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Discover i-View IP Survilliance Solutions</a:t>
            </a:r>
            <a:endParaRPr lang="es-ES" sz="5400" b="1" cap="none" spc="0"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pic>
        <p:nvPicPr>
          <p:cNvPr id="7" name="圖片 6">
            <a:extLst>
              <a:ext uri="{FF2B5EF4-FFF2-40B4-BE49-F238E27FC236}">
                <a16:creationId xmlns:a16="http://schemas.microsoft.com/office/drawing/2014/main" xmlns="" id="{44A54DF5-FED5-4AFE-A4A2-6392B22A2C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5192" y="6125289"/>
            <a:ext cx="1514838" cy="720080"/>
          </a:xfrm>
          <a:prstGeom prst="rect">
            <a:avLst/>
          </a:prstGeom>
        </p:spPr>
      </p:pic>
      <p:sp>
        <p:nvSpPr>
          <p:cNvPr id="4" name="投影片編號版面配置區 3">
            <a:extLst>
              <a:ext uri="{FF2B5EF4-FFF2-40B4-BE49-F238E27FC236}">
                <a16:creationId xmlns:a16="http://schemas.microsoft.com/office/drawing/2014/main" xmlns="" id="{3C8D150F-B752-4B5C-BF1C-8B32D58DE131}"/>
              </a:ext>
            </a:extLst>
          </p:cNvPr>
          <p:cNvSpPr>
            <a:spLocks noGrp="1"/>
          </p:cNvSpPr>
          <p:nvPr>
            <p:ph type="sldNum" sz="quarter" idx="12"/>
          </p:nvPr>
        </p:nvSpPr>
        <p:spPr/>
        <p:txBody>
          <a:bodyPr/>
          <a:lstStyle/>
          <a:p>
            <a:fld id="{607B754A-BE32-4674-88FE-4BF5CA009B3A}" type="slidenum">
              <a:rPr lang="en-US" altLang="zh-TW" smtClean="0"/>
              <a:pPr/>
              <a:t>1</a:t>
            </a:fld>
            <a:endParaRPr lang="en-US" altLang="zh-TW"/>
          </a:p>
        </p:txBody>
      </p:sp>
      <p:sp>
        <p:nvSpPr>
          <p:cNvPr id="10" name="文字方塊 9">
            <a:extLst>
              <a:ext uri="{FF2B5EF4-FFF2-40B4-BE49-F238E27FC236}">
                <a16:creationId xmlns:a16="http://schemas.microsoft.com/office/drawing/2014/main" xmlns="" id="{5555871F-9A65-41AA-8083-40229937A758}"/>
              </a:ext>
            </a:extLst>
          </p:cNvPr>
          <p:cNvSpPr txBox="1"/>
          <p:nvPr/>
        </p:nvSpPr>
        <p:spPr>
          <a:xfrm>
            <a:off x="163595" y="3448159"/>
            <a:ext cx="8859654" cy="3293209"/>
          </a:xfrm>
          <a:prstGeom prst="rect">
            <a:avLst/>
          </a:prstGeom>
          <a:noFill/>
        </p:spPr>
        <p:txBody>
          <a:bodyPr wrap="square" rtlCol="0">
            <a:spAutoFit/>
          </a:bodyPr>
          <a:lstStyle/>
          <a:p>
            <a:r>
              <a:rPr lang="en-US" altLang="zh-TW" sz="2600" dirty="0" smtClean="0">
                <a:latin typeface="Microsoft Himalaya" panose="01010100010101010101" pitchFamily="2" charset="0"/>
                <a:ea typeface="Microsoft Himalaya" panose="01010100010101010101" pitchFamily="2" charset="0"/>
                <a:cs typeface="Microsoft Himalaya" panose="01010100010101010101" pitchFamily="2" charset="0"/>
              </a:rPr>
              <a:t>Continues </a:t>
            </a:r>
            <a:r>
              <a:rPr lang="en-US" altLang="zh-TW" sz="2600" dirty="0">
                <a:latin typeface="Microsoft Himalaya" panose="01010100010101010101" pitchFamily="2" charset="0"/>
                <a:ea typeface="Microsoft Himalaya" panose="01010100010101010101" pitchFamily="2" charset="0"/>
                <a:cs typeface="Microsoft Himalaya" panose="01010100010101010101" pitchFamily="2" charset="0"/>
              </a:rPr>
              <a:t>to drive the new technologies in the video surveillance market and helps organizations protect and secure their people, assets, facilities, and peace of mind is our aim. From scalable HD video monitoring and recording to integrate with </a:t>
            </a:r>
            <a:r>
              <a:rPr lang="en-US" altLang="zh-TW" sz="2600" b="1" dirty="0">
                <a:solidFill>
                  <a:srgbClr val="7030A0"/>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NVR, CMS, </a:t>
            </a:r>
            <a:r>
              <a:rPr lang="en-US" altLang="zh-TW" sz="2600" b="1" dirty="0" err="1">
                <a:solidFill>
                  <a:srgbClr val="7030A0"/>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FoS</a:t>
            </a:r>
            <a:r>
              <a:rPr lang="en-US" altLang="zh-TW" sz="2600" b="1" dirty="0">
                <a:solidFill>
                  <a:srgbClr val="7030A0"/>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 (Failover Server), IP Cameras, IVA (Intelligent Video Analytics) Server, ALPR (Auto License Plate Recognition), Face Recognition, Network Audio System, and Parking Guidance System</a:t>
            </a:r>
            <a:r>
              <a:rPr lang="en-US" altLang="zh-TW" sz="2600" dirty="0">
                <a:latin typeface="Microsoft Himalaya" panose="01010100010101010101" pitchFamily="2" charset="0"/>
                <a:ea typeface="Microsoft Himalaya" panose="01010100010101010101" pitchFamily="2" charset="0"/>
                <a:cs typeface="Microsoft Himalaya" panose="01010100010101010101" pitchFamily="2" charset="0"/>
              </a:rPr>
              <a:t>. i-View unveils new technology at an unrivaled stable to provide organizations of all sizes with the ability to deploy surveillance systems that can scale and adapt to your unique security needs as your environment evolves. </a:t>
            </a:r>
            <a:endParaRPr lang="zh-TW" altLang="en-US" sz="2600" dirty="0">
              <a:latin typeface="Microsoft Himalaya" panose="01010100010101010101" pitchFamily="2" charset="0"/>
              <a:ea typeface="標楷體" panose="03000509000000000000" pitchFamily="65" charset="-120"/>
              <a:cs typeface="Microsoft Himalaya" panose="01010100010101010101" pitchFamily="2" charset="0"/>
            </a:endParaRPr>
          </a:p>
        </p:txBody>
      </p:sp>
      <p:pic>
        <p:nvPicPr>
          <p:cNvPr id="9" name="圖片 8">
            <a:extLst>
              <a:ext uri="{FF2B5EF4-FFF2-40B4-BE49-F238E27FC236}">
                <a16:creationId xmlns:a16="http://schemas.microsoft.com/office/drawing/2014/main" xmlns="" id="{FC6768A1-2417-4AA8-9642-CDD86B4E01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53692"/>
            <a:ext cx="9144000" cy="2540000"/>
          </a:xfrm>
          <a:prstGeom prst="rect">
            <a:avLst/>
          </a:prstGeom>
        </p:spPr>
      </p:pic>
    </p:spTree>
    <p:extLst>
      <p:ext uri="{BB962C8B-B14F-4D97-AF65-F5344CB8AC3E}">
        <p14:creationId xmlns:p14="http://schemas.microsoft.com/office/powerpoint/2010/main" val="367523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3"/>
            <a:ext cx="9180512" cy="537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0" y="-27384"/>
            <a:ext cx="9180512" cy="1512168"/>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dirty="0"/>
          </a:p>
        </p:txBody>
      </p:sp>
      <p:sp>
        <p:nvSpPr>
          <p:cNvPr id="15" name="Rectangle 14"/>
          <p:cNvSpPr/>
          <p:nvPr/>
        </p:nvSpPr>
        <p:spPr>
          <a:xfrm>
            <a:off x="305780" y="96791"/>
            <a:ext cx="8532440" cy="1600438"/>
          </a:xfrm>
          <a:prstGeom prst="rect">
            <a:avLst/>
          </a:prstGeom>
          <a:noFill/>
        </p:spPr>
        <p:txBody>
          <a:bodyPr wrap="square" lIns="91440" tIns="45720" rIns="91440" bIns="45720">
            <a:spAutoFit/>
          </a:bodyPr>
          <a:lstStyle/>
          <a:p>
            <a:pPr algn="ctr"/>
            <a:r>
              <a:rPr lang="en-US" altLang="zh-TW" sz="49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What can help the </a:t>
            </a:r>
            <a:r>
              <a:rPr lang="en-US" altLang="zh-TW" sz="49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Law Enforcement Agencies </a:t>
            </a:r>
            <a:r>
              <a:rPr lang="en-US" altLang="zh-TW" sz="49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with the PlateFinder® mobile ALPR system</a:t>
            </a:r>
            <a:r>
              <a:rPr lang="en-US" altLang="zh-TW" sz="49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a:t>
            </a:r>
            <a:endParaRPr lang="es-ES" altLang="zh-TW" sz="49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11" name="投影片編號版面配置區 10">
            <a:extLst>
              <a:ext uri="{FF2B5EF4-FFF2-40B4-BE49-F238E27FC236}">
                <a16:creationId xmlns:a16="http://schemas.microsoft.com/office/drawing/2014/main" xmlns="" id="{762D6CE4-0E63-408C-A58A-33C5474AE2D7}"/>
              </a:ext>
            </a:extLst>
          </p:cNvPr>
          <p:cNvSpPr>
            <a:spLocks noGrp="1"/>
          </p:cNvSpPr>
          <p:nvPr>
            <p:ph type="sldNum" sz="quarter" idx="12"/>
          </p:nvPr>
        </p:nvSpPr>
        <p:spPr/>
        <p:txBody>
          <a:bodyPr/>
          <a:lstStyle/>
          <a:p>
            <a:fld id="{607B754A-BE32-4674-88FE-4BF5CA009B3A}" type="slidenum">
              <a:rPr lang="en-US" altLang="zh-TW" smtClean="0"/>
              <a:pPr/>
              <a:t>10</a:t>
            </a:fld>
            <a:endParaRPr lang="en-US" altLang="zh-TW" dirty="0"/>
          </a:p>
        </p:txBody>
      </p:sp>
      <p:sp>
        <p:nvSpPr>
          <p:cNvPr id="4" name="文字方塊 3"/>
          <p:cNvSpPr txBox="1"/>
          <p:nvPr/>
        </p:nvSpPr>
        <p:spPr>
          <a:xfrm>
            <a:off x="2040310" y="1484784"/>
            <a:ext cx="4043858" cy="461665"/>
          </a:xfrm>
          <a:prstGeom prst="rect">
            <a:avLst/>
          </a:prstGeom>
          <a:noFill/>
        </p:spPr>
        <p:txBody>
          <a:bodyPr wrap="square" rtlCol="0">
            <a:spAutoFit/>
          </a:bodyPr>
          <a:lstStyle/>
          <a:p>
            <a:endParaRPr lang="zh-TW" altLang="en-US" dirty="0"/>
          </a:p>
        </p:txBody>
      </p:sp>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xmlns="" id="{0A8C1AE3-0F93-414F-945E-0D727A2DE2A7}"/>
                  </a:ext>
                </a:extLst>
              </p:cNvPr>
              <p:cNvSpPr txBox="1"/>
              <p:nvPr/>
            </p:nvSpPr>
            <p:spPr>
              <a:xfrm>
                <a:off x="301601" y="3138723"/>
                <a:ext cx="8430474" cy="2473626"/>
              </a:xfrm>
              <a:prstGeom prst="rect">
                <a:avLst/>
              </a:prstGeom>
              <a:noFill/>
            </p:spPr>
            <p:txBody>
              <a:bodyPr wrap="square" rtlCol="0">
                <a:spAutoFit/>
              </a:bodyPr>
              <a:lstStyle/>
              <a:p>
                <a14:m>
                  <m:oMath xmlns:m="http://schemas.openxmlformats.org/officeDocument/2006/math">
                    <m:r>
                      <a:rPr lang="zh-TW" altLang="en-US" sz="2800" i="1" smtClean="0">
                        <a:effectLst>
                          <a:outerShdw blurRad="38100" dist="38100" dir="2700000" algn="tl">
                            <a:srgbClr val="000000">
                              <a:alpha val="43137"/>
                            </a:srgbClr>
                          </a:outerShdw>
                        </a:effectLst>
                        <a:latin typeface="Cambria Math" panose="02040503050406030204" pitchFamily="18" charset="0"/>
                        <a:ea typeface="標楷體" panose="03000509000000000000" pitchFamily="65" charset="-120"/>
                      </a:rPr>
                      <m:t>√</m:t>
                    </m:r>
                  </m:oMath>
                </a14:m>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2800"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Locate the stolen vehicles</a:t>
                </a:r>
              </a:p>
              <a:p>
                <a14:m>
                  <m:oMath xmlns:m="http://schemas.openxmlformats.org/officeDocument/2006/math">
                    <m:r>
                      <a:rPr lang="zh-TW" altLang="en-US" sz="2800" i="1">
                        <a:effectLst>
                          <a:outerShdw blurRad="38100" dist="38100" dir="2700000" algn="tl">
                            <a:srgbClr val="000000">
                              <a:alpha val="43137"/>
                            </a:srgbClr>
                          </a:outerShdw>
                        </a:effectLst>
                        <a:latin typeface="Cambria Math" panose="02040503050406030204" pitchFamily="18" charset="0"/>
                        <a:ea typeface="標楷體" panose="03000509000000000000" pitchFamily="65" charset="-120"/>
                      </a:rPr>
                      <m:t>√ </m:t>
                    </m:r>
                  </m:oMath>
                </a14:m>
                <a:r>
                  <a:rPr lang="en-US" altLang="zh-TW" sz="2800"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Found tax-owed vehicles</a:t>
                </a:r>
              </a:p>
              <a:p>
                <a14:m>
                  <m:oMath xmlns:m="http://schemas.openxmlformats.org/officeDocument/2006/math">
                    <m:r>
                      <a:rPr lang="zh-TW" altLang="en-US" sz="2800" i="1">
                        <a:effectLst>
                          <a:outerShdw blurRad="38100" dist="38100" dir="2700000" algn="tl">
                            <a:srgbClr val="000000">
                              <a:alpha val="43137"/>
                            </a:srgbClr>
                          </a:outerShdw>
                        </a:effectLst>
                        <a:latin typeface="Cambria Math" panose="02040503050406030204" pitchFamily="18" charset="0"/>
                        <a:ea typeface="標楷體" panose="03000509000000000000" pitchFamily="65" charset="-120"/>
                      </a:rPr>
                      <m:t>√ </m:t>
                    </m:r>
                  </m:oMath>
                </a14:m>
                <a:r>
                  <a:rPr lang="en-US" altLang="zh-TW" sz="2800"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Assistance </a:t>
                </a:r>
                <a:r>
                  <a:rPr lang="en-US" altLang="zh-TW" sz="2800"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in finding missing persons</a:t>
                </a:r>
              </a:p>
              <a:p>
                <a14:m>
                  <m:oMath xmlns:m="http://schemas.openxmlformats.org/officeDocument/2006/math">
                    <m:r>
                      <a:rPr lang="zh-TW" altLang="en-US" sz="2800" i="1">
                        <a:effectLst>
                          <a:outerShdw blurRad="38100" dist="38100" dir="2700000" algn="tl">
                            <a:srgbClr val="000000">
                              <a:alpha val="43137"/>
                            </a:srgbClr>
                          </a:outerShdw>
                        </a:effectLst>
                        <a:latin typeface="Cambria Math" panose="02040503050406030204" pitchFamily="18" charset="0"/>
                        <a:ea typeface="標楷體" panose="03000509000000000000" pitchFamily="65" charset="-120"/>
                      </a:rPr>
                      <m:t>√ </m:t>
                    </m:r>
                  </m:oMath>
                </a14:m>
                <a:r>
                  <a:rPr lang="en-US" altLang="zh-TW" sz="2800"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Real-time warning wanted criminals</a:t>
                </a:r>
              </a:p>
              <a:p>
                <a14:m>
                  <m:oMath xmlns:m="http://schemas.openxmlformats.org/officeDocument/2006/math">
                    <m:r>
                      <a:rPr lang="zh-TW" altLang="en-US" sz="2800" i="1">
                        <a:effectLst>
                          <a:outerShdw blurRad="38100" dist="38100" dir="2700000" algn="tl">
                            <a:srgbClr val="000000">
                              <a:alpha val="43137"/>
                            </a:srgbClr>
                          </a:outerShdw>
                        </a:effectLst>
                        <a:latin typeface="Cambria Math" panose="02040503050406030204" pitchFamily="18" charset="0"/>
                        <a:ea typeface="標楷體" panose="03000509000000000000" pitchFamily="65" charset="-120"/>
                      </a:rPr>
                      <m:t>√ </m:t>
                    </m:r>
                  </m:oMath>
                </a14:m>
                <a:r>
                  <a:rPr lang="en-US" altLang="zh-TW" sz="2800"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Search for evidence of illegal parking </a:t>
                </a:r>
                <a:r>
                  <a:rPr lang="en-US" altLang="zh-TW" sz="2800"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vehicles</a:t>
                </a:r>
                <a:endParaRPr lang="en-US" altLang="zh-TW" sz="28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mc:Choice>
        <mc:Fallback xmlns="">
          <p:sp>
            <p:nvSpPr>
              <p:cNvPr id="17" name="文字方塊 16">
                <a:extLst>
                  <a:ext uri="{FF2B5EF4-FFF2-40B4-BE49-F238E27FC236}">
                    <a16:creationId xmlns="" xmlns:a16="http://schemas.microsoft.com/office/drawing/2014/main" xmlns:a14="http://schemas.microsoft.com/office/drawing/2010/main" id="{0A8C1AE3-0F93-414F-945E-0D727A2DE2A7}"/>
                  </a:ext>
                </a:extLst>
              </p:cNvPr>
              <p:cNvSpPr txBox="1">
                <a:spLocks noRot="1" noChangeAspect="1" noMove="1" noResize="1" noEditPoints="1" noAdjustHandles="1" noChangeArrowheads="1" noChangeShapeType="1" noTextEdit="1"/>
              </p:cNvSpPr>
              <p:nvPr/>
            </p:nvSpPr>
            <p:spPr>
              <a:xfrm>
                <a:off x="301601" y="3138723"/>
                <a:ext cx="8430474" cy="2473626"/>
              </a:xfrm>
              <a:prstGeom prst="rect">
                <a:avLst/>
              </a:prstGeom>
              <a:blipFill rotWithShape="1">
                <a:blip r:embed="rId3"/>
                <a:stretch>
                  <a:fillRect l="-940" t="-1970" b="-5665"/>
                </a:stretch>
              </a:blipFill>
            </p:spPr>
            <p:txBody>
              <a:bodyPr/>
              <a:lstStyle/>
              <a:p>
                <a:r>
                  <a:rPr lang="zh-TW" altLang="en-US">
                    <a:noFill/>
                  </a:rPr>
                  <a:t> </a:t>
                </a:r>
              </a:p>
            </p:txBody>
          </p:sp>
        </mc:Fallback>
      </mc:AlternateContent>
      <p:sp>
        <p:nvSpPr>
          <p:cNvPr id="18" name="文字方塊 17">
            <a:extLst>
              <a:ext uri="{FF2B5EF4-FFF2-40B4-BE49-F238E27FC236}">
                <a16:creationId xmlns:a16="http://schemas.microsoft.com/office/drawing/2014/main" xmlns="" id="{57E6C484-8954-4A73-8EEB-A822A66D7CA7}"/>
              </a:ext>
            </a:extLst>
          </p:cNvPr>
          <p:cNvSpPr txBox="1"/>
          <p:nvPr/>
        </p:nvSpPr>
        <p:spPr>
          <a:xfrm>
            <a:off x="179512" y="1591514"/>
            <a:ext cx="8784976" cy="1569660"/>
          </a:xfrm>
          <a:prstGeom prst="rect">
            <a:avLst/>
          </a:prstGeom>
          <a:noFill/>
        </p:spPr>
        <p:txBody>
          <a:bodyPr wrap="square" rtlCol="0">
            <a:spAutoFit/>
          </a:bodyPr>
          <a:lstStyle/>
          <a:p>
            <a:r>
              <a:rPr lang="en-US" altLang="zh-TW" sz="3200" b="1"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PlateFinder® Mobile ANPR is the innovative solution for increasing police cars’ effectiveness, prevent crime, helping frontline police officers to work faster and better, also can help law enforcement agencies to execute </a:t>
            </a:r>
            <a:r>
              <a:rPr lang="en-US" altLang="zh-TW" sz="3200"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a:t>
            </a:r>
            <a:endParaRPr lang="zh-TW" altLang="en-US" sz="3200" b="1"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endParaRPr>
          </a:p>
        </p:txBody>
      </p:sp>
      <p:pic>
        <p:nvPicPr>
          <p:cNvPr id="9" name="圖片 8">
            <a:extLst>
              <a:ext uri="{FF2B5EF4-FFF2-40B4-BE49-F238E27FC236}">
                <a16:creationId xmlns:a16="http://schemas.microsoft.com/office/drawing/2014/main" xmlns="" id="{B09ADCEF-72FC-4FBB-857A-D82CB960F0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472" y="5805264"/>
            <a:ext cx="1514838" cy="720080"/>
          </a:xfrm>
          <a:prstGeom prst="rect">
            <a:avLst/>
          </a:prstGeom>
        </p:spPr>
      </p:pic>
    </p:spTree>
    <p:extLst>
      <p:ext uri="{BB962C8B-B14F-4D97-AF65-F5344CB8AC3E}">
        <p14:creationId xmlns:p14="http://schemas.microsoft.com/office/powerpoint/2010/main" val="387412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1"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3"/>
            <a:ext cx="9180512" cy="537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0" y="-27384"/>
            <a:ext cx="9180512" cy="1512168"/>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dirty="0"/>
          </a:p>
        </p:txBody>
      </p:sp>
      <p:sp>
        <p:nvSpPr>
          <p:cNvPr id="15" name="Rectangle 14"/>
          <p:cNvSpPr/>
          <p:nvPr/>
        </p:nvSpPr>
        <p:spPr>
          <a:xfrm>
            <a:off x="305780" y="96791"/>
            <a:ext cx="8532440" cy="1600438"/>
          </a:xfrm>
          <a:prstGeom prst="rect">
            <a:avLst/>
          </a:prstGeom>
          <a:noFill/>
        </p:spPr>
        <p:txBody>
          <a:bodyPr wrap="square" lIns="91440" tIns="45720" rIns="91440" bIns="45720">
            <a:spAutoFit/>
          </a:bodyPr>
          <a:lstStyle/>
          <a:p>
            <a:pPr algn="ctr"/>
            <a:r>
              <a:rPr lang="en-US" altLang="zh-TW" sz="49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What can help the </a:t>
            </a:r>
            <a:r>
              <a:rPr lang="en-US" altLang="zh-TW" sz="49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Law Enforcement Agencies </a:t>
            </a:r>
            <a:r>
              <a:rPr lang="en-US" altLang="zh-TW" sz="49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with the PlateFinder® mobile ALPR system</a:t>
            </a:r>
            <a:r>
              <a:rPr lang="en-US" altLang="zh-TW" sz="49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a:t>
            </a:r>
            <a:endParaRPr lang="es-ES" altLang="zh-TW" sz="49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11" name="投影片編號版面配置區 10">
            <a:extLst>
              <a:ext uri="{FF2B5EF4-FFF2-40B4-BE49-F238E27FC236}">
                <a16:creationId xmlns:a16="http://schemas.microsoft.com/office/drawing/2014/main" xmlns="" id="{762D6CE4-0E63-408C-A58A-33C5474AE2D7}"/>
              </a:ext>
            </a:extLst>
          </p:cNvPr>
          <p:cNvSpPr>
            <a:spLocks noGrp="1"/>
          </p:cNvSpPr>
          <p:nvPr>
            <p:ph type="sldNum" sz="quarter" idx="12"/>
          </p:nvPr>
        </p:nvSpPr>
        <p:spPr/>
        <p:txBody>
          <a:bodyPr/>
          <a:lstStyle/>
          <a:p>
            <a:fld id="{607B754A-BE32-4674-88FE-4BF5CA009B3A}" type="slidenum">
              <a:rPr lang="en-US" altLang="zh-TW" smtClean="0"/>
              <a:pPr/>
              <a:t>11</a:t>
            </a:fld>
            <a:endParaRPr lang="en-US" altLang="zh-TW" dirty="0"/>
          </a:p>
        </p:txBody>
      </p:sp>
      <p:sp>
        <p:nvSpPr>
          <p:cNvPr id="4" name="文字方塊 3"/>
          <p:cNvSpPr txBox="1"/>
          <p:nvPr/>
        </p:nvSpPr>
        <p:spPr>
          <a:xfrm>
            <a:off x="2040310" y="1484784"/>
            <a:ext cx="4043858" cy="461665"/>
          </a:xfrm>
          <a:prstGeom prst="rect">
            <a:avLst/>
          </a:prstGeom>
          <a:noFill/>
        </p:spPr>
        <p:txBody>
          <a:bodyPr wrap="square" rtlCol="0">
            <a:spAutoFit/>
          </a:bodyPr>
          <a:lstStyle/>
          <a:p>
            <a:endParaRPr lang="zh-TW" altLang="en-US" dirty="0"/>
          </a:p>
        </p:txBody>
      </p:sp>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xmlns="" id="{0A8C1AE3-0F93-414F-945E-0D727A2DE2A7}"/>
                  </a:ext>
                </a:extLst>
              </p:cNvPr>
              <p:cNvSpPr txBox="1"/>
              <p:nvPr/>
            </p:nvSpPr>
            <p:spPr>
              <a:xfrm>
                <a:off x="301601" y="2544092"/>
                <a:ext cx="8430474" cy="2062103"/>
              </a:xfrm>
              <a:prstGeom prst="rect">
                <a:avLst/>
              </a:prstGeom>
              <a:noFill/>
            </p:spPr>
            <p:txBody>
              <a:bodyPr wrap="square" rtlCol="0">
                <a:spAutoFit/>
              </a:bodyPr>
              <a:lstStyle/>
              <a:p>
                <a14:m>
                  <m:oMath xmlns:m="http://schemas.openxmlformats.org/officeDocument/2006/math">
                    <m:r>
                      <a:rPr lang="zh-TW" altLang="en-US" sz="2800" i="1" smtClean="0">
                        <a:effectLst>
                          <a:outerShdw blurRad="38100" dist="38100" dir="2700000" algn="tl">
                            <a:srgbClr val="000000">
                              <a:alpha val="43137"/>
                            </a:srgbClr>
                          </a:outerShdw>
                        </a:effectLst>
                        <a:latin typeface="Cambria Math" panose="02040503050406030204" pitchFamily="18" charset="0"/>
                        <a:ea typeface="標楷體" panose="03000509000000000000" pitchFamily="65" charset="-120"/>
                      </a:rPr>
                      <m:t>√</m:t>
                    </m:r>
                  </m:oMath>
                </a14:m>
                <a:r>
                  <a:rPr lang="zh-TW" altLang="en-US" sz="2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3200"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Increasing operational efficiencies</a:t>
                </a:r>
              </a:p>
              <a:p>
                <a14:m>
                  <m:oMath xmlns:m="http://schemas.openxmlformats.org/officeDocument/2006/math">
                    <m:r>
                      <a:rPr lang="zh-TW" altLang="en-US" sz="2800" i="1">
                        <a:effectLst>
                          <a:outerShdw blurRad="38100" dist="38100" dir="2700000" algn="tl">
                            <a:srgbClr val="000000">
                              <a:alpha val="43137"/>
                            </a:srgbClr>
                          </a:outerShdw>
                        </a:effectLst>
                        <a:latin typeface="Cambria Math" panose="02040503050406030204" pitchFamily="18" charset="0"/>
                        <a:ea typeface="標楷體" panose="03000509000000000000" pitchFamily="65" charset="-120"/>
                      </a:rPr>
                      <m:t>√ </m:t>
                    </m:r>
                  </m:oMath>
                </a14:m>
                <a:r>
                  <a:rPr lang="en-US" altLang="zh-TW" sz="3200"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 Helping </a:t>
                </a:r>
                <a:r>
                  <a:rPr lang="en-US" altLang="zh-TW" sz="3200"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police to act faster </a:t>
                </a:r>
              </a:p>
              <a:p>
                <a14:m>
                  <m:oMath xmlns:m="http://schemas.openxmlformats.org/officeDocument/2006/math">
                    <m:r>
                      <a:rPr lang="zh-TW" altLang="en-US" sz="2800" i="1">
                        <a:effectLst>
                          <a:outerShdw blurRad="38100" dist="38100" dir="2700000" algn="tl">
                            <a:srgbClr val="000000">
                              <a:alpha val="43137"/>
                            </a:srgbClr>
                          </a:outerShdw>
                        </a:effectLst>
                        <a:latin typeface="Cambria Math" panose="02040503050406030204" pitchFamily="18" charset="0"/>
                        <a:ea typeface="標楷體" panose="03000509000000000000" pitchFamily="65" charset="-120"/>
                      </a:rPr>
                      <m:t>√ </m:t>
                    </m:r>
                  </m:oMath>
                </a14:m>
                <a:r>
                  <a:rPr lang="en-US" altLang="zh-TW" sz="3200"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 Fighting </a:t>
                </a:r>
                <a:r>
                  <a:rPr lang="en-US" altLang="zh-TW" sz="3200"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police </a:t>
                </a:r>
                <a:r>
                  <a:rPr lang="en-US" altLang="zh-TW" sz="3200"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corruption</a:t>
                </a:r>
                <a:endParaRPr lang="en-US" altLang="zh-TW" sz="3200"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endParaRPr>
              </a:p>
              <a:p>
                <a14:m>
                  <m:oMath xmlns:m="http://schemas.openxmlformats.org/officeDocument/2006/math">
                    <m:r>
                      <a:rPr lang="zh-TW" altLang="en-US" sz="2800" i="1">
                        <a:effectLst>
                          <a:outerShdw blurRad="38100" dist="38100" dir="2700000" algn="tl">
                            <a:srgbClr val="000000">
                              <a:alpha val="43137"/>
                            </a:srgbClr>
                          </a:outerShdw>
                        </a:effectLst>
                        <a:latin typeface="Cambria Math" panose="02040503050406030204" pitchFamily="18" charset="0"/>
                        <a:ea typeface="標楷體" panose="03000509000000000000" pitchFamily="65" charset="-120"/>
                      </a:rPr>
                      <m:t>√ </m:t>
                    </m:r>
                  </m:oMath>
                </a14:m>
                <a:r>
                  <a:rPr lang="en-US" altLang="zh-TW" sz="3200"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 Reducing </a:t>
                </a:r>
                <a:r>
                  <a:rPr lang="en-US" altLang="zh-TW" sz="3200"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paperwork</a:t>
                </a:r>
                <a:endParaRPr lang="en-US" altLang="zh-TW" sz="32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mc:Choice>
        <mc:Fallback xmlns="">
          <p:sp>
            <p:nvSpPr>
              <p:cNvPr id="17" name="文字方塊 16">
                <a:extLst>
                  <a:ext uri="{FF2B5EF4-FFF2-40B4-BE49-F238E27FC236}">
                    <a16:creationId xmlns="" xmlns:a16="http://schemas.microsoft.com/office/drawing/2014/main" xmlns:a14="http://schemas.microsoft.com/office/drawing/2010/main" id="{0A8C1AE3-0F93-414F-945E-0D727A2DE2A7}"/>
                  </a:ext>
                </a:extLst>
              </p:cNvPr>
              <p:cNvSpPr txBox="1">
                <a:spLocks noRot="1" noChangeAspect="1" noMove="1" noResize="1" noEditPoints="1" noAdjustHandles="1" noChangeArrowheads="1" noChangeShapeType="1" noTextEdit="1"/>
              </p:cNvSpPr>
              <p:nvPr/>
            </p:nvSpPr>
            <p:spPr>
              <a:xfrm>
                <a:off x="301601" y="2544092"/>
                <a:ext cx="8430474" cy="2062103"/>
              </a:xfrm>
              <a:prstGeom prst="rect">
                <a:avLst/>
              </a:prstGeom>
              <a:blipFill rotWithShape="1">
                <a:blip r:embed="rId3"/>
                <a:stretch>
                  <a:fillRect l="-940" t="-2950" b="-11799"/>
                </a:stretch>
              </a:blipFill>
            </p:spPr>
            <p:txBody>
              <a:bodyPr/>
              <a:lstStyle/>
              <a:p>
                <a:r>
                  <a:rPr lang="zh-TW" altLang="en-US">
                    <a:noFill/>
                  </a:rPr>
                  <a:t> </a:t>
                </a:r>
              </a:p>
            </p:txBody>
          </p:sp>
        </mc:Fallback>
      </mc:AlternateContent>
      <p:sp>
        <p:nvSpPr>
          <p:cNvPr id="18" name="文字方塊 17">
            <a:extLst>
              <a:ext uri="{FF2B5EF4-FFF2-40B4-BE49-F238E27FC236}">
                <a16:creationId xmlns:a16="http://schemas.microsoft.com/office/drawing/2014/main" xmlns="" id="{57E6C484-8954-4A73-8EEB-A822A66D7CA7}"/>
              </a:ext>
            </a:extLst>
          </p:cNvPr>
          <p:cNvSpPr txBox="1"/>
          <p:nvPr/>
        </p:nvSpPr>
        <p:spPr>
          <a:xfrm>
            <a:off x="179512" y="1883901"/>
            <a:ext cx="8784976" cy="646331"/>
          </a:xfrm>
          <a:prstGeom prst="rect">
            <a:avLst/>
          </a:prstGeom>
          <a:noFill/>
        </p:spPr>
        <p:txBody>
          <a:bodyPr wrap="square" rtlCol="0">
            <a:spAutoFit/>
          </a:bodyPr>
          <a:lstStyle/>
          <a:p>
            <a:r>
              <a:rPr lang="en-US" altLang="zh-TW" sz="3600" b="1"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In the meantime, with the help of the system to improve can do </a:t>
            </a:r>
            <a:r>
              <a:rPr lang="en-US" altLang="zh-TW" sz="3600"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a:t>
            </a:r>
            <a:endParaRPr lang="zh-TW" altLang="en-US" sz="3600" b="1"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endParaRPr>
          </a:p>
        </p:txBody>
      </p:sp>
      <p:pic>
        <p:nvPicPr>
          <p:cNvPr id="9" name="圖片 8">
            <a:extLst>
              <a:ext uri="{FF2B5EF4-FFF2-40B4-BE49-F238E27FC236}">
                <a16:creationId xmlns:a16="http://schemas.microsoft.com/office/drawing/2014/main" xmlns="" id="{B09ADCEF-72FC-4FBB-857A-D82CB960F0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511" y="5949280"/>
            <a:ext cx="1514838" cy="720080"/>
          </a:xfrm>
          <a:prstGeom prst="rect">
            <a:avLst/>
          </a:prstGeom>
        </p:spPr>
      </p:pic>
    </p:spTree>
    <p:extLst>
      <p:ext uri="{BB962C8B-B14F-4D97-AF65-F5344CB8AC3E}">
        <p14:creationId xmlns:p14="http://schemas.microsoft.com/office/powerpoint/2010/main" val="135996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1"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xmlns="" id="{5E018408-4FD9-4DAA-B809-49946160B9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29570" y="6137920"/>
            <a:ext cx="1514838" cy="720080"/>
          </a:xfrm>
          <a:prstGeom prst="rect">
            <a:avLst/>
          </a:prstGeom>
        </p:spPr>
      </p:pic>
      <p:sp>
        <p:nvSpPr>
          <p:cNvPr id="10" name="文字方塊 9">
            <a:extLst>
              <a:ext uri="{FF2B5EF4-FFF2-40B4-BE49-F238E27FC236}">
                <a16:creationId xmlns:a16="http://schemas.microsoft.com/office/drawing/2014/main" xmlns="" id="{9FA38EBB-114A-49F2-B931-726094846542}"/>
              </a:ext>
            </a:extLst>
          </p:cNvPr>
          <p:cNvSpPr txBox="1"/>
          <p:nvPr/>
        </p:nvSpPr>
        <p:spPr>
          <a:xfrm>
            <a:off x="1403648" y="1289797"/>
            <a:ext cx="7112788" cy="1169551"/>
          </a:xfrm>
          <a:prstGeom prst="rect">
            <a:avLst/>
          </a:prstGeom>
          <a:noFill/>
        </p:spPr>
        <p:txBody>
          <a:bodyPr wrap="square" rtlCol="0">
            <a:spAutoFit/>
          </a:bodyPr>
          <a:lstStyle/>
          <a:p>
            <a:r>
              <a:rPr lang="en-US" altLang="zh-TW"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Wide </a:t>
            </a:r>
            <a:r>
              <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Range </a:t>
            </a:r>
          </a:p>
          <a:p>
            <a:r>
              <a:rPr lang="en-US" altLang="zh-TW" dirty="0">
                <a:cs typeface="Times New Roman" panose="02020603050405020304" pitchFamily="18" charset="0"/>
              </a:rPr>
              <a:t>Recognition range covers ahead moving cars and parked cars on the road’s </a:t>
            </a:r>
            <a:r>
              <a:rPr lang="en-US" altLang="zh-TW" dirty="0" smtClean="0">
                <a:cs typeface="Times New Roman" panose="02020603050405020304" pitchFamily="18" charset="0"/>
              </a:rPr>
              <a:t>side.</a:t>
            </a:r>
            <a:endParaRPr lang="zh-TW" altLang="en-US" sz="2200" dirty="0">
              <a:ea typeface="標楷體" panose="03000509000000000000" pitchFamily="65" charset="-120"/>
              <a:cs typeface="Times New Roman" panose="02020603050405020304" pitchFamily="18" charset="0"/>
            </a:endParaRPr>
          </a:p>
        </p:txBody>
      </p:sp>
      <p:sp>
        <p:nvSpPr>
          <p:cNvPr id="22" name="投影片編號版面配置區 21">
            <a:extLst>
              <a:ext uri="{FF2B5EF4-FFF2-40B4-BE49-F238E27FC236}">
                <a16:creationId xmlns:a16="http://schemas.microsoft.com/office/drawing/2014/main" xmlns="" id="{75CBA04E-2504-4FD3-9029-E86F64097F67}"/>
              </a:ext>
            </a:extLst>
          </p:cNvPr>
          <p:cNvSpPr>
            <a:spLocks noGrp="1"/>
          </p:cNvSpPr>
          <p:nvPr>
            <p:ph type="sldNum" sz="quarter" idx="12"/>
          </p:nvPr>
        </p:nvSpPr>
        <p:spPr>
          <a:xfrm>
            <a:off x="8244408" y="6356350"/>
            <a:ext cx="442392" cy="365125"/>
          </a:xfrm>
        </p:spPr>
        <p:txBody>
          <a:bodyPr/>
          <a:lstStyle/>
          <a:p>
            <a:fld id="{607B754A-BE32-4674-88FE-4BF5CA009B3A}" type="slidenum">
              <a:rPr lang="en-US" altLang="zh-TW" smtClean="0"/>
              <a:pPr/>
              <a:t>12</a:t>
            </a:fld>
            <a:endParaRPr lang="en-US" altLang="zh-TW" dirty="0"/>
          </a:p>
        </p:txBody>
      </p:sp>
      <p:sp>
        <p:nvSpPr>
          <p:cNvPr id="13" name="文字方塊 12">
            <a:extLst>
              <a:ext uri="{FF2B5EF4-FFF2-40B4-BE49-F238E27FC236}">
                <a16:creationId xmlns:a16="http://schemas.microsoft.com/office/drawing/2014/main" xmlns="" id="{5C69BD32-6CDA-4550-8080-CFF8ED6EC487}"/>
              </a:ext>
            </a:extLst>
          </p:cNvPr>
          <p:cNvSpPr txBox="1"/>
          <p:nvPr/>
        </p:nvSpPr>
        <p:spPr>
          <a:xfrm>
            <a:off x="1465915" y="3959289"/>
            <a:ext cx="7112788" cy="800219"/>
          </a:xfrm>
          <a:prstGeom prst="rect">
            <a:avLst/>
          </a:prstGeom>
          <a:noFill/>
        </p:spPr>
        <p:txBody>
          <a:bodyPr wrap="square" rtlCol="0">
            <a:spAutoFit/>
          </a:bodyPr>
          <a:lstStyle/>
          <a:p>
            <a:r>
              <a:rPr lang="zh-TW" altLang="en-US"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a:t>
            </a:r>
            <a:r>
              <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120 </a:t>
            </a:r>
            <a:r>
              <a:rPr lang="en-US" altLang="zh-TW" sz="2200" b="1" dirty="0" err="1">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Km/H</a:t>
            </a:r>
            <a:r>
              <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 </a:t>
            </a:r>
            <a:r>
              <a:rPr lang="zh-TW" altLang="en-US"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  </a:t>
            </a:r>
            <a:endPar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endParaRPr>
          </a:p>
          <a:p>
            <a:r>
              <a:rPr lang="en-US" altLang="zh-TW" dirty="0"/>
              <a:t>The maximum relative speed of </a:t>
            </a:r>
            <a:r>
              <a:rPr lang="en-US" altLang="zh-TW" dirty="0" smtClean="0"/>
              <a:t>recognition.</a:t>
            </a:r>
            <a:endParaRPr lang="zh-TW" altLang="en-US" sz="2200" dirty="0">
              <a:ea typeface="標楷體" panose="03000509000000000000" pitchFamily="65" charset="-120"/>
              <a:cs typeface="Times New Roman" panose="02020603050405020304" pitchFamily="18" charset="0"/>
            </a:endParaRPr>
          </a:p>
        </p:txBody>
      </p:sp>
      <p:sp>
        <p:nvSpPr>
          <p:cNvPr id="23" name="文字方塊 22">
            <a:extLst>
              <a:ext uri="{FF2B5EF4-FFF2-40B4-BE49-F238E27FC236}">
                <a16:creationId xmlns:a16="http://schemas.microsoft.com/office/drawing/2014/main" xmlns="" id="{F10C8355-EA99-4506-9224-4EE1BFF6143F}"/>
              </a:ext>
            </a:extLst>
          </p:cNvPr>
          <p:cNvSpPr txBox="1"/>
          <p:nvPr/>
        </p:nvSpPr>
        <p:spPr>
          <a:xfrm>
            <a:off x="1465915" y="2700789"/>
            <a:ext cx="6857560" cy="800219"/>
          </a:xfrm>
          <a:prstGeom prst="rect">
            <a:avLst/>
          </a:prstGeom>
          <a:noFill/>
        </p:spPr>
        <p:txBody>
          <a:bodyPr wrap="square" rtlCol="0">
            <a:spAutoFit/>
          </a:bodyPr>
          <a:lstStyle/>
          <a:p>
            <a:r>
              <a:rPr lang="en-US" altLang="zh-TW"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Dual </a:t>
            </a:r>
            <a:r>
              <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Cameras* </a:t>
            </a:r>
          </a:p>
          <a:p>
            <a:r>
              <a:rPr lang="en-US" altLang="zh-TW" dirty="0"/>
              <a:t>Installed 2 cameras to get 2X recognition </a:t>
            </a:r>
            <a:r>
              <a:rPr lang="en-US" altLang="zh-TW" dirty="0" smtClean="0"/>
              <a:t>performance.</a:t>
            </a:r>
            <a:endParaRPr lang="zh-TW" altLang="en-US" sz="2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80512" cy="99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4">
            <a:extLst>
              <a:ext uri="{FF2B5EF4-FFF2-40B4-BE49-F238E27FC236}">
                <a16:creationId xmlns:a16="http://schemas.microsoft.com/office/drawing/2014/main" xmlns="" id="{4A9675D6-D5AE-4A78-A88D-566B39D52234}"/>
              </a:ext>
            </a:extLst>
          </p:cNvPr>
          <p:cNvSpPr/>
          <p:nvPr/>
        </p:nvSpPr>
        <p:spPr>
          <a:xfrm>
            <a:off x="107504" y="6535"/>
            <a:ext cx="8208912" cy="923330"/>
          </a:xfrm>
          <a:prstGeom prst="rect">
            <a:avLst/>
          </a:prstGeom>
          <a:noFill/>
        </p:spPr>
        <p:txBody>
          <a:bodyPr wrap="square" lIns="91440" tIns="45720" rIns="91440" bIns="45720">
            <a:spAutoFit/>
          </a:bodyPr>
          <a:lstStyle/>
          <a:p>
            <a:pPr algn="ctr"/>
            <a:r>
              <a:rPr lang="en-US" altLang="zh-TW" sz="5400" b="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PlateFinder® System Advantage </a:t>
            </a:r>
            <a:endParaRPr lang="es-ES" altLang="zh-TW" sz="3600" b="1" dirty="0">
              <a:ln w="12700">
                <a:solidFill>
                  <a:schemeClr val="tx2">
                    <a:satMod val="155000"/>
                  </a:schemeClr>
                </a:solidFill>
                <a:prstDash val="solid"/>
              </a:ln>
              <a:solidFill>
                <a:schemeClr val="bg1"/>
              </a:solidFill>
              <a:effectLst>
                <a:outerShdw blurRad="38100" dist="38100" dir="2700000" algn="tl">
                  <a:srgbClr val="000000">
                    <a:alpha val="43137"/>
                  </a:srgbClr>
                </a:outerShdw>
                <a:reflection blurRad="6350" stA="55000" endA="300" endPos="45500" dir="5400000" sy="-100000" algn="bl" rotWithShape="0"/>
              </a:effectLst>
              <a:latin typeface="Leelawadee" pitchFamily="34" charset="-34"/>
              <a:cs typeface="Leelawadee" pitchFamily="34" charset="-34"/>
            </a:endParaRPr>
          </a:p>
        </p:txBody>
      </p:sp>
      <p:pic>
        <p:nvPicPr>
          <p:cNvPr id="6146" name="Picture 2" descr="https://www.i-view.com.tw/wp-content/uploads/2021/04/icon-police-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5" y="1179463"/>
            <a:ext cx="1296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i-view.com.tw/wp-content/uploads/2021/04/icon-police-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48" y="2492896"/>
            <a:ext cx="1296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i-view.com.tw/wp-content/uploads/2021/04/icon-3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56" y="3645024"/>
            <a:ext cx="1296000" cy="1296000"/>
          </a:xfrm>
          <a:prstGeom prst="rect">
            <a:avLst/>
          </a:prstGeom>
          <a:noFill/>
          <a:extLst>
            <a:ext uri="{909E8E84-426E-40DD-AFC4-6F175D3DCCD1}">
              <a14:hiddenFill xmlns:a14="http://schemas.microsoft.com/office/drawing/2010/main">
                <a:solidFill>
                  <a:srgbClr val="FFFFFF"/>
                </a:solidFill>
              </a14:hiddenFill>
            </a:ext>
          </a:extLst>
        </p:spPr>
      </p:pic>
      <p:sp>
        <p:nvSpPr>
          <p:cNvPr id="17" name="文字方塊 16">
            <a:extLst>
              <a:ext uri="{FF2B5EF4-FFF2-40B4-BE49-F238E27FC236}">
                <a16:creationId xmlns:a16="http://schemas.microsoft.com/office/drawing/2014/main" xmlns="" id="{9FA38EBB-114A-49F2-B931-726094846542}"/>
              </a:ext>
            </a:extLst>
          </p:cNvPr>
          <p:cNvSpPr txBox="1"/>
          <p:nvPr/>
        </p:nvSpPr>
        <p:spPr>
          <a:xfrm>
            <a:off x="1491660" y="4998760"/>
            <a:ext cx="7112788" cy="800219"/>
          </a:xfrm>
          <a:prstGeom prst="rect">
            <a:avLst/>
          </a:prstGeom>
          <a:noFill/>
        </p:spPr>
        <p:txBody>
          <a:bodyPr wrap="square" rtlCol="0">
            <a:spAutoFit/>
          </a:bodyPr>
          <a:lstStyle/>
          <a:p>
            <a:r>
              <a:rPr lang="en-US" altLang="zh-TW"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N:N </a:t>
            </a:r>
            <a:r>
              <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Face </a:t>
            </a:r>
            <a:r>
              <a:rPr lang="en-US" altLang="zh-TW"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Recognition* </a:t>
            </a:r>
          </a:p>
          <a:p>
            <a:r>
              <a:rPr lang="en-US" altLang="zh-TW" dirty="0">
                <a:cs typeface="Times New Roman" panose="02020603050405020304" pitchFamily="18" charset="0"/>
              </a:rPr>
              <a:t>Multiple face recognition </a:t>
            </a:r>
            <a:r>
              <a:rPr lang="en-US" altLang="zh-TW" dirty="0" smtClean="0">
                <a:cs typeface="Times New Roman" panose="02020603050405020304" pitchFamily="18" charset="0"/>
              </a:rPr>
              <a:t>simultaneously.</a:t>
            </a:r>
            <a:endParaRPr lang="zh-TW" altLang="en-US" sz="2200" dirty="0">
              <a:ea typeface="標楷體" panose="03000509000000000000" pitchFamily="65" charset="-120"/>
              <a:cs typeface="Times New Roman" panose="02020603050405020304" pitchFamily="18" charset="0"/>
            </a:endParaRPr>
          </a:p>
        </p:txBody>
      </p:sp>
      <p:pic>
        <p:nvPicPr>
          <p:cNvPr id="18" name="Picture 2" descr="https://www.i-view.com.tw/wp-content/uploads/2021/04/icon-5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734" y="4869160"/>
            <a:ext cx="1368000" cy="13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42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148"/>
                                        </p:tgtEl>
                                        <p:attrNameLst>
                                          <p:attrName>style.visibility</p:attrName>
                                        </p:attrNameLst>
                                      </p:cBhvr>
                                      <p:to>
                                        <p:strVal val="visible"/>
                                      </p:to>
                                    </p:set>
                                    <p:anim calcmode="lin" valueType="num">
                                      <p:cBhvr>
                                        <p:cTn id="24" dur="500" fill="hold"/>
                                        <p:tgtEl>
                                          <p:spTgt spid="6148"/>
                                        </p:tgtEl>
                                        <p:attrNameLst>
                                          <p:attrName>ppt_w</p:attrName>
                                        </p:attrNameLst>
                                      </p:cBhvr>
                                      <p:tavLst>
                                        <p:tav tm="0">
                                          <p:val>
                                            <p:fltVal val="0"/>
                                          </p:val>
                                        </p:tav>
                                        <p:tav tm="100000">
                                          <p:val>
                                            <p:strVal val="#ppt_w"/>
                                          </p:val>
                                        </p:tav>
                                      </p:tavLst>
                                    </p:anim>
                                    <p:anim calcmode="lin" valueType="num">
                                      <p:cBhvr>
                                        <p:cTn id="25" dur="500" fill="hold"/>
                                        <p:tgtEl>
                                          <p:spTgt spid="6148"/>
                                        </p:tgtEl>
                                        <p:attrNameLst>
                                          <p:attrName>ppt_h</p:attrName>
                                        </p:attrNameLst>
                                      </p:cBhvr>
                                      <p:tavLst>
                                        <p:tav tm="0">
                                          <p:val>
                                            <p:fltVal val="0"/>
                                          </p:val>
                                        </p:tav>
                                        <p:tav tm="100000">
                                          <p:val>
                                            <p:strVal val="#ppt_h"/>
                                          </p:val>
                                        </p:tav>
                                      </p:tavLst>
                                    </p:anim>
                                    <p:animEffect transition="in" filter="fade">
                                      <p:cBhvr>
                                        <p:cTn id="26" dur="500"/>
                                        <p:tgtEl>
                                          <p:spTgt spid="614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6150"/>
                                        </p:tgtEl>
                                        <p:attrNameLst>
                                          <p:attrName>style.visibility</p:attrName>
                                        </p:attrNameLst>
                                      </p:cBhvr>
                                      <p:to>
                                        <p:strVal val="visible"/>
                                      </p:to>
                                    </p:set>
                                    <p:anim calcmode="lin" valueType="num">
                                      <p:cBhvr>
                                        <p:cTn id="36" dur="500" fill="hold"/>
                                        <p:tgtEl>
                                          <p:spTgt spid="6150"/>
                                        </p:tgtEl>
                                        <p:attrNameLst>
                                          <p:attrName>ppt_w</p:attrName>
                                        </p:attrNameLst>
                                      </p:cBhvr>
                                      <p:tavLst>
                                        <p:tav tm="0">
                                          <p:val>
                                            <p:fltVal val="0"/>
                                          </p:val>
                                        </p:tav>
                                        <p:tav tm="100000">
                                          <p:val>
                                            <p:strVal val="#ppt_w"/>
                                          </p:val>
                                        </p:tav>
                                      </p:tavLst>
                                    </p:anim>
                                    <p:anim calcmode="lin" valueType="num">
                                      <p:cBhvr>
                                        <p:cTn id="37" dur="500" fill="hold"/>
                                        <p:tgtEl>
                                          <p:spTgt spid="6150"/>
                                        </p:tgtEl>
                                        <p:attrNameLst>
                                          <p:attrName>ppt_h</p:attrName>
                                        </p:attrNameLst>
                                      </p:cBhvr>
                                      <p:tavLst>
                                        <p:tav tm="0">
                                          <p:val>
                                            <p:fltVal val="0"/>
                                          </p:val>
                                        </p:tav>
                                        <p:tav tm="100000">
                                          <p:val>
                                            <p:strVal val="#ppt_h"/>
                                          </p:val>
                                        </p:tav>
                                      </p:tavLst>
                                    </p:anim>
                                    <p:animEffect transition="in" filter="fade">
                                      <p:cBhvr>
                                        <p:cTn id="38" dur="500"/>
                                        <p:tgtEl>
                                          <p:spTgt spid="615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3" grpId="0"/>
      <p:bldP spid="14"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xmlns="" id="{5E018408-4FD9-4DAA-B809-49946160B9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8997" y="1179532"/>
            <a:ext cx="1514838" cy="720080"/>
          </a:xfrm>
          <a:prstGeom prst="rect">
            <a:avLst/>
          </a:prstGeom>
        </p:spPr>
      </p:pic>
      <p:sp>
        <p:nvSpPr>
          <p:cNvPr id="22" name="投影片編號版面配置區 21">
            <a:extLst>
              <a:ext uri="{FF2B5EF4-FFF2-40B4-BE49-F238E27FC236}">
                <a16:creationId xmlns:a16="http://schemas.microsoft.com/office/drawing/2014/main" xmlns="" id="{75CBA04E-2504-4FD3-9029-E86F64097F67}"/>
              </a:ext>
            </a:extLst>
          </p:cNvPr>
          <p:cNvSpPr>
            <a:spLocks noGrp="1"/>
          </p:cNvSpPr>
          <p:nvPr>
            <p:ph type="sldNum" sz="quarter" idx="12"/>
          </p:nvPr>
        </p:nvSpPr>
        <p:spPr>
          <a:xfrm>
            <a:off x="8244408" y="6356350"/>
            <a:ext cx="442392" cy="365125"/>
          </a:xfrm>
        </p:spPr>
        <p:txBody>
          <a:bodyPr/>
          <a:lstStyle/>
          <a:p>
            <a:fld id="{607B754A-BE32-4674-88FE-4BF5CA009B3A}" type="slidenum">
              <a:rPr lang="en-US" altLang="zh-TW" smtClean="0"/>
              <a:pPr/>
              <a:t>13</a:t>
            </a:fld>
            <a:endParaRPr lang="en-US" altLang="zh-TW" dirty="0"/>
          </a:p>
        </p:txBody>
      </p:sp>
      <p:sp>
        <p:nvSpPr>
          <p:cNvPr id="13" name="文字方塊 12">
            <a:extLst>
              <a:ext uri="{FF2B5EF4-FFF2-40B4-BE49-F238E27FC236}">
                <a16:creationId xmlns:a16="http://schemas.microsoft.com/office/drawing/2014/main" xmlns="" id="{5C69BD32-6CDA-4550-8080-CFF8ED6EC487}"/>
              </a:ext>
            </a:extLst>
          </p:cNvPr>
          <p:cNvSpPr txBox="1"/>
          <p:nvPr/>
        </p:nvSpPr>
        <p:spPr>
          <a:xfrm>
            <a:off x="1465915" y="2556773"/>
            <a:ext cx="7112788" cy="800219"/>
          </a:xfrm>
          <a:prstGeom prst="rect">
            <a:avLst/>
          </a:prstGeom>
          <a:noFill/>
        </p:spPr>
        <p:txBody>
          <a:bodyPr wrap="square" rtlCol="0">
            <a:spAutoFit/>
          </a:bodyPr>
          <a:lstStyle/>
          <a:p>
            <a:r>
              <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120</a:t>
            </a:r>
            <a:r>
              <a:rPr lang="en-US" altLang="zh-TW"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 </a:t>
            </a:r>
            <a:r>
              <a:rPr lang="zh-TW" altLang="en-US"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  </a:t>
            </a:r>
            <a:endPar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endParaRPr>
          </a:p>
          <a:p>
            <a:r>
              <a:rPr lang="en-US" altLang="zh-TW" dirty="0"/>
              <a:t>The number of supported countries and </a:t>
            </a:r>
            <a:r>
              <a:rPr lang="en-US" altLang="zh-TW" dirty="0" smtClean="0"/>
              <a:t>zones.</a:t>
            </a:r>
            <a:endParaRPr lang="zh-TW" altLang="en-US" sz="2200" dirty="0">
              <a:ea typeface="標楷體" panose="03000509000000000000" pitchFamily="65" charset="-120"/>
              <a:cs typeface="Times New Roman" panose="02020603050405020304" pitchFamily="18" charset="0"/>
            </a:endParaRPr>
          </a:p>
        </p:txBody>
      </p:sp>
      <p:sp>
        <p:nvSpPr>
          <p:cNvPr id="23" name="文字方塊 22">
            <a:extLst>
              <a:ext uri="{FF2B5EF4-FFF2-40B4-BE49-F238E27FC236}">
                <a16:creationId xmlns:a16="http://schemas.microsoft.com/office/drawing/2014/main" xmlns="" id="{F10C8355-EA99-4506-9224-4EE1BFF6143F}"/>
              </a:ext>
            </a:extLst>
          </p:cNvPr>
          <p:cNvSpPr txBox="1"/>
          <p:nvPr/>
        </p:nvSpPr>
        <p:spPr>
          <a:xfrm>
            <a:off x="1403648" y="1196752"/>
            <a:ext cx="6857560" cy="800219"/>
          </a:xfrm>
          <a:prstGeom prst="rect">
            <a:avLst/>
          </a:prstGeom>
          <a:noFill/>
        </p:spPr>
        <p:txBody>
          <a:bodyPr wrap="square" rtlCol="0">
            <a:spAutoFit/>
          </a:bodyPr>
          <a:lstStyle/>
          <a:p>
            <a:r>
              <a:rPr lang="en-US" altLang="zh-TW"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98</a:t>
            </a:r>
            <a:r>
              <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 </a:t>
            </a:r>
            <a:r>
              <a:rPr lang="en-US" altLang="zh-TW"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Accuracy </a:t>
            </a:r>
            <a:endPar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endParaRPr>
          </a:p>
          <a:p>
            <a:r>
              <a:rPr lang="en-US" altLang="zh-TW" dirty="0"/>
              <a:t>Accuracy of license plate </a:t>
            </a:r>
            <a:r>
              <a:rPr lang="en-US" altLang="zh-TW" dirty="0" smtClean="0"/>
              <a:t>recognition.</a:t>
            </a:r>
            <a:endParaRPr lang="zh-TW" altLang="en-US" sz="2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80512" cy="99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4">
            <a:extLst>
              <a:ext uri="{FF2B5EF4-FFF2-40B4-BE49-F238E27FC236}">
                <a16:creationId xmlns:a16="http://schemas.microsoft.com/office/drawing/2014/main" xmlns="" id="{4A9675D6-D5AE-4A78-A88D-566B39D52234}"/>
              </a:ext>
            </a:extLst>
          </p:cNvPr>
          <p:cNvSpPr/>
          <p:nvPr/>
        </p:nvSpPr>
        <p:spPr>
          <a:xfrm>
            <a:off x="107504" y="6535"/>
            <a:ext cx="8208912" cy="923330"/>
          </a:xfrm>
          <a:prstGeom prst="rect">
            <a:avLst/>
          </a:prstGeom>
          <a:noFill/>
        </p:spPr>
        <p:txBody>
          <a:bodyPr wrap="square" lIns="91440" tIns="45720" rIns="91440" bIns="45720">
            <a:spAutoFit/>
          </a:bodyPr>
          <a:lstStyle/>
          <a:p>
            <a:pPr algn="ctr"/>
            <a:r>
              <a:rPr lang="en-US" altLang="zh-TW" sz="5400" b="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PlateFinder® System Advantage </a:t>
            </a:r>
            <a:endParaRPr lang="es-ES" altLang="zh-TW" sz="3600" b="1" dirty="0">
              <a:ln w="12700">
                <a:solidFill>
                  <a:schemeClr val="tx2">
                    <a:satMod val="155000"/>
                  </a:schemeClr>
                </a:solidFill>
                <a:prstDash val="solid"/>
              </a:ln>
              <a:solidFill>
                <a:schemeClr val="bg1"/>
              </a:solidFill>
              <a:effectLst>
                <a:outerShdw blurRad="38100" dist="38100" dir="2700000" algn="tl">
                  <a:srgbClr val="000000">
                    <a:alpha val="43137"/>
                  </a:srgbClr>
                </a:outerShdw>
                <a:reflection blurRad="6350" stA="55000" endA="300" endPos="45500" dir="5400000" sy="-100000" algn="bl" rotWithShape="0"/>
              </a:effectLst>
              <a:latin typeface="Leelawadee" pitchFamily="34" charset="-34"/>
              <a:cs typeface="Leelawadee" pitchFamily="34" charset="-34"/>
            </a:endParaRPr>
          </a:p>
        </p:txBody>
      </p:sp>
      <p:pic>
        <p:nvPicPr>
          <p:cNvPr id="14340" name="Picture 4" descr="https://www.i-view.com.tw/wp-content/uploads/2021/03/icon-3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2" y="980728"/>
            <a:ext cx="1296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www.i-view.com.tw/wp-content/uploads/2021/03/icon-3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48" y="2276872"/>
            <a:ext cx="1296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s://www.i-view.com.tw/wp-content/uploads/2021/04/icon-police-1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65" y="3645024"/>
            <a:ext cx="1296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s://www.i-view.com.tw/wp-content/uploads/2021/03/icon-4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648" y="5085184"/>
            <a:ext cx="1296000" cy="1296000"/>
          </a:xfrm>
          <a:prstGeom prst="rect">
            <a:avLst/>
          </a:prstGeom>
          <a:noFill/>
          <a:extLst>
            <a:ext uri="{909E8E84-426E-40DD-AFC4-6F175D3DCCD1}">
              <a14:hiddenFill xmlns:a14="http://schemas.microsoft.com/office/drawing/2010/main">
                <a:solidFill>
                  <a:srgbClr val="FFFFFF"/>
                </a:solidFill>
              </a14:hiddenFill>
            </a:ext>
          </a:extLst>
        </p:spPr>
      </p:pic>
      <p:sp>
        <p:nvSpPr>
          <p:cNvPr id="17" name="文字方塊 16">
            <a:extLst>
              <a:ext uri="{FF2B5EF4-FFF2-40B4-BE49-F238E27FC236}">
                <a16:creationId xmlns:a16="http://schemas.microsoft.com/office/drawing/2014/main" xmlns="" id="{5C69BD32-6CDA-4550-8080-CFF8ED6EC487}"/>
              </a:ext>
            </a:extLst>
          </p:cNvPr>
          <p:cNvSpPr txBox="1"/>
          <p:nvPr/>
        </p:nvSpPr>
        <p:spPr>
          <a:xfrm>
            <a:off x="1403648" y="3717032"/>
            <a:ext cx="7112788" cy="1169551"/>
          </a:xfrm>
          <a:prstGeom prst="rect">
            <a:avLst/>
          </a:prstGeom>
          <a:noFill/>
        </p:spPr>
        <p:txBody>
          <a:bodyPr wrap="square" rtlCol="0">
            <a:spAutoFit/>
          </a:bodyPr>
          <a:lstStyle/>
          <a:p>
            <a:r>
              <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IR </a:t>
            </a:r>
            <a:r>
              <a:rPr lang="en-US" altLang="zh-TW"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LED </a:t>
            </a:r>
            <a:r>
              <a:rPr lang="zh-TW" altLang="en-US"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  </a:t>
            </a:r>
            <a:endPar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endParaRPr>
          </a:p>
          <a:p>
            <a:r>
              <a:rPr lang="en-US" altLang="zh-TW" dirty="0"/>
              <a:t>Capture clear images at nighttime via High-brightness infrared LED assist</a:t>
            </a:r>
            <a:r>
              <a:rPr lang="en-US" altLang="zh-TW" dirty="0" smtClean="0"/>
              <a:t>.</a:t>
            </a:r>
            <a:endParaRPr lang="zh-TW" altLang="en-US" sz="2200" dirty="0">
              <a:ea typeface="標楷體" panose="03000509000000000000" pitchFamily="65" charset="-120"/>
              <a:cs typeface="Times New Roman" panose="02020603050405020304" pitchFamily="18" charset="0"/>
            </a:endParaRPr>
          </a:p>
        </p:txBody>
      </p:sp>
      <p:sp>
        <p:nvSpPr>
          <p:cNvPr id="18" name="文字方塊 17">
            <a:extLst>
              <a:ext uri="{FF2B5EF4-FFF2-40B4-BE49-F238E27FC236}">
                <a16:creationId xmlns:a16="http://schemas.microsoft.com/office/drawing/2014/main" xmlns="" id="{5C69BD32-6CDA-4550-8080-CFF8ED6EC487}"/>
              </a:ext>
            </a:extLst>
          </p:cNvPr>
          <p:cNvSpPr txBox="1"/>
          <p:nvPr/>
        </p:nvSpPr>
        <p:spPr>
          <a:xfrm>
            <a:off x="1403648" y="5293077"/>
            <a:ext cx="7112788" cy="800219"/>
          </a:xfrm>
          <a:prstGeom prst="rect">
            <a:avLst/>
          </a:prstGeom>
          <a:noFill/>
        </p:spPr>
        <p:txBody>
          <a:bodyPr wrap="square" rtlCol="0">
            <a:spAutoFit/>
          </a:bodyPr>
          <a:lstStyle/>
          <a:p>
            <a:r>
              <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Alarm </a:t>
            </a:r>
            <a:r>
              <a:rPr lang="en-US" altLang="zh-TW"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Notification </a:t>
            </a:r>
            <a:r>
              <a:rPr lang="zh-TW" altLang="en-US"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  </a:t>
            </a:r>
            <a:endPar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endParaRPr>
          </a:p>
          <a:p>
            <a:r>
              <a:rPr lang="en-US" altLang="zh-TW" dirty="0"/>
              <a:t>Automatic notify when the event is </a:t>
            </a:r>
            <a:r>
              <a:rPr lang="en-US" altLang="zh-TW" dirty="0" smtClean="0"/>
              <a:t>triggered.</a:t>
            </a:r>
            <a:endParaRPr lang="zh-TW" altLang="en-US" sz="2200" dirty="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3961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 calcmode="lin" valueType="num">
                                      <p:cBhvr>
                                        <p:cTn id="12" dur="500" fill="hold"/>
                                        <p:tgtEl>
                                          <p:spTgt spid="14340"/>
                                        </p:tgtEl>
                                        <p:attrNameLst>
                                          <p:attrName>ppt_w</p:attrName>
                                        </p:attrNameLst>
                                      </p:cBhvr>
                                      <p:tavLst>
                                        <p:tav tm="0">
                                          <p:val>
                                            <p:fltVal val="0"/>
                                          </p:val>
                                        </p:tav>
                                        <p:tav tm="100000">
                                          <p:val>
                                            <p:strVal val="#ppt_w"/>
                                          </p:val>
                                        </p:tav>
                                      </p:tavLst>
                                    </p:anim>
                                    <p:anim calcmode="lin" valueType="num">
                                      <p:cBhvr>
                                        <p:cTn id="13" dur="500" fill="hold"/>
                                        <p:tgtEl>
                                          <p:spTgt spid="14340"/>
                                        </p:tgtEl>
                                        <p:attrNameLst>
                                          <p:attrName>ppt_h</p:attrName>
                                        </p:attrNameLst>
                                      </p:cBhvr>
                                      <p:tavLst>
                                        <p:tav tm="0">
                                          <p:val>
                                            <p:fltVal val="0"/>
                                          </p:val>
                                        </p:tav>
                                        <p:tav tm="100000">
                                          <p:val>
                                            <p:strVal val="#ppt_h"/>
                                          </p:val>
                                        </p:tav>
                                      </p:tavLst>
                                    </p:anim>
                                    <p:animEffect transition="in" filter="fade">
                                      <p:cBhvr>
                                        <p:cTn id="14" dur="500"/>
                                        <p:tgtEl>
                                          <p:spTgt spid="1434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4342"/>
                                        </p:tgtEl>
                                        <p:attrNameLst>
                                          <p:attrName>style.visibility</p:attrName>
                                        </p:attrNameLst>
                                      </p:cBhvr>
                                      <p:to>
                                        <p:strVal val="visible"/>
                                      </p:to>
                                    </p:set>
                                    <p:anim calcmode="lin" valueType="num">
                                      <p:cBhvr>
                                        <p:cTn id="24" dur="500" fill="hold"/>
                                        <p:tgtEl>
                                          <p:spTgt spid="14342"/>
                                        </p:tgtEl>
                                        <p:attrNameLst>
                                          <p:attrName>ppt_w</p:attrName>
                                        </p:attrNameLst>
                                      </p:cBhvr>
                                      <p:tavLst>
                                        <p:tav tm="0">
                                          <p:val>
                                            <p:fltVal val="0"/>
                                          </p:val>
                                        </p:tav>
                                        <p:tav tm="100000">
                                          <p:val>
                                            <p:strVal val="#ppt_w"/>
                                          </p:val>
                                        </p:tav>
                                      </p:tavLst>
                                    </p:anim>
                                    <p:anim calcmode="lin" valueType="num">
                                      <p:cBhvr>
                                        <p:cTn id="25" dur="500" fill="hold"/>
                                        <p:tgtEl>
                                          <p:spTgt spid="14342"/>
                                        </p:tgtEl>
                                        <p:attrNameLst>
                                          <p:attrName>ppt_h</p:attrName>
                                        </p:attrNameLst>
                                      </p:cBhvr>
                                      <p:tavLst>
                                        <p:tav tm="0">
                                          <p:val>
                                            <p:fltVal val="0"/>
                                          </p:val>
                                        </p:tav>
                                        <p:tav tm="100000">
                                          <p:val>
                                            <p:strVal val="#ppt_h"/>
                                          </p:val>
                                        </p:tav>
                                      </p:tavLst>
                                    </p:anim>
                                    <p:animEffect transition="in" filter="fade">
                                      <p:cBhvr>
                                        <p:cTn id="26" dur="500"/>
                                        <p:tgtEl>
                                          <p:spTgt spid="1434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4344"/>
                                        </p:tgtEl>
                                        <p:attrNameLst>
                                          <p:attrName>style.visibility</p:attrName>
                                        </p:attrNameLst>
                                      </p:cBhvr>
                                      <p:to>
                                        <p:strVal val="visible"/>
                                      </p:to>
                                    </p:set>
                                    <p:anim calcmode="lin" valueType="num">
                                      <p:cBhvr>
                                        <p:cTn id="36" dur="500" fill="hold"/>
                                        <p:tgtEl>
                                          <p:spTgt spid="14344"/>
                                        </p:tgtEl>
                                        <p:attrNameLst>
                                          <p:attrName>ppt_w</p:attrName>
                                        </p:attrNameLst>
                                      </p:cBhvr>
                                      <p:tavLst>
                                        <p:tav tm="0">
                                          <p:val>
                                            <p:fltVal val="0"/>
                                          </p:val>
                                        </p:tav>
                                        <p:tav tm="100000">
                                          <p:val>
                                            <p:strVal val="#ppt_w"/>
                                          </p:val>
                                        </p:tav>
                                      </p:tavLst>
                                    </p:anim>
                                    <p:anim calcmode="lin" valueType="num">
                                      <p:cBhvr>
                                        <p:cTn id="37" dur="500" fill="hold"/>
                                        <p:tgtEl>
                                          <p:spTgt spid="14344"/>
                                        </p:tgtEl>
                                        <p:attrNameLst>
                                          <p:attrName>ppt_h</p:attrName>
                                        </p:attrNameLst>
                                      </p:cBhvr>
                                      <p:tavLst>
                                        <p:tav tm="0">
                                          <p:val>
                                            <p:fltVal val="0"/>
                                          </p:val>
                                        </p:tav>
                                        <p:tav tm="100000">
                                          <p:val>
                                            <p:strVal val="#ppt_h"/>
                                          </p:val>
                                        </p:tav>
                                      </p:tavLst>
                                    </p:anim>
                                    <p:animEffect transition="in" filter="fade">
                                      <p:cBhvr>
                                        <p:cTn id="38" dur="500"/>
                                        <p:tgtEl>
                                          <p:spTgt spid="1434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4346"/>
                                        </p:tgtEl>
                                        <p:attrNameLst>
                                          <p:attrName>style.visibility</p:attrName>
                                        </p:attrNameLst>
                                      </p:cBhvr>
                                      <p:to>
                                        <p:strVal val="visible"/>
                                      </p:to>
                                    </p:set>
                                    <p:anim calcmode="lin" valueType="num">
                                      <p:cBhvr>
                                        <p:cTn id="48" dur="500" fill="hold"/>
                                        <p:tgtEl>
                                          <p:spTgt spid="14346"/>
                                        </p:tgtEl>
                                        <p:attrNameLst>
                                          <p:attrName>ppt_w</p:attrName>
                                        </p:attrNameLst>
                                      </p:cBhvr>
                                      <p:tavLst>
                                        <p:tav tm="0">
                                          <p:val>
                                            <p:fltVal val="0"/>
                                          </p:val>
                                        </p:tav>
                                        <p:tav tm="100000">
                                          <p:val>
                                            <p:strVal val="#ppt_w"/>
                                          </p:val>
                                        </p:tav>
                                      </p:tavLst>
                                    </p:anim>
                                    <p:anim calcmode="lin" valueType="num">
                                      <p:cBhvr>
                                        <p:cTn id="49" dur="500" fill="hold"/>
                                        <p:tgtEl>
                                          <p:spTgt spid="14346"/>
                                        </p:tgtEl>
                                        <p:attrNameLst>
                                          <p:attrName>ppt_h</p:attrName>
                                        </p:attrNameLst>
                                      </p:cBhvr>
                                      <p:tavLst>
                                        <p:tav tm="0">
                                          <p:val>
                                            <p:fltVal val="0"/>
                                          </p:val>
                                        </p:tav>
                                        <p:tav tm="100000">
                                          <p:val>
                                            <p:strVal val="#ppt_h"/>
                                          </p:val>
                                        </p:tav>
                                      </p:tavLst>
                                    </p:anim>
                                    <p:animEffect transition="in" filter="fade">
                                      <p:cBhvr>
                                        <p:cTn id="50" dur="500"/>
                                        <p:tgtEl>
                                          <p:spTgt spid="1434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14"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xmlns="" id="{5E018408-4FD9-4DAA-B809-49946160B9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8997" y="1179532"/>
            <a:ext cx="1514838" cy="720080"/>
          </a:xfrm>
          <a:prstGeom prst="rect">
            <a:avLst/>
          </a:prstGeom>
        </p:spPr>
      </p:pic>
      <p:sp>
        <p:nvSpPr>
          <p:cNvPr id="22" name="投影片編號版面配置區 21">
            <a:extLst>
              <a:ext uri="{FF2B5EF4-FFF2-40B4-BE49-F238E27FC236}">
                <a16:creationId xmlns:a16="http://schemas.microsoft.com/office/drawing/2014/main" xmlns="" id="{75CBA04E-2504-4FD3-9029-E86F64097F67}"/>
              </a:ext>
            </a:extLst>
          </p:cNvPr>
          <p:cNvSpPr>
            <a:spLocks noGrp="1"/>
          </p:cNvSpPr>
          <p:nvPr>
            <p:ph type="sldNum" sz="quarter" idx="12"/>
          </p:nvPr>
        </p:nvSpPr>
        <p:spPr>
          <a:xfrm>
            <a:off x="8244408" y="6356350"/>
            <a:ext cx="442392" cy="365125"/>
          </a:xfrm>
        </p:spPr>
        <p:txBody>
          <a:bodyPr/>
          <a:lstStyle/>
          <a:p>
            <a:fld id="{607B754A-BE32-4674-88FE-4BF5CA009B3A}" type="slidenum">
              <a:rPr lang="en-US" altLang="zh-TW" smtClean="0"/>
              <a:pPr/>
              <a:t>14</a:t>
            </a:fld>
            <a:endParaRPr lang="en-US" altLang="zh-TW" dirty="0"/>
          </a:p>
        </p:txBody>
      </p:sp>
      <p:sp>
        <p:nvSpPr>
          <p:cNvPr id="13" name="文字方塊 12">
            <a:extLst>
              <a:ext uri="{FF2B5EF4-FFF2-40B4-BE49-F238E27FC236}">
                <a16:creationId xmlns:a16="http://schemas.microsoft.com/office/drawing/2014/main" xmlns="" id="{5C69BD32-6CDA-4550-8080-CFF8ED6EC487}"/>
              </a:ext>
            </a:extLst>
          </p:cNvPr>
          <p:cNvSpPr txBox="1"/>
          <p:nvPr/>
        </p:nvSpPr>
        <p:spPr>
          <a:xfrm>
            <a:off x="1465915" y="2492896"/>
            <a:ext cx="7112788" cy="800219"/>
          </a:xfrm>
          <a:prstGeom prst="rect">
            <a:avLst/>
          </a:prstGeom>
          <a:noFill/>
        </p:spPr>
        <p:txBody>
          <a:bodyPr wrap="square" rtlCol="0">
            <a:spAutoFit/>
          </a:bodyPr>
          <a:lstStyle/>
          <a:p>
            <a:r>
              <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4G </a:t>
            </a:r>
            <a:r>
              <a:rPr lang="en-US" altLang="zh-TW"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Mobility* </a:t>
            </a:r>
            <a:r>
              <a:rPr lang="zh-TW" altLang="en-US"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  </a:t>
            </a:r>
            <a:endPar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endParaRPr>
          </a:p>
          <a:p>
            <a:r>
              <a:rPr lang="en-US" altLang="zh-TW" dirty="0"/>
              <a:t>Synchronizes database via 4G wireless </a:t>
            </a:r>
            <a:r>
              <a:rPr lang="en-US" altLang="zh-TW" dirty="0" smtClean="0"/>
              <a:t>transmission.</a:t>
            </a:r>
            <a:endParaRPr lang="zh-TW" altLang="en-US" sz="2200" dirty="0">
              <a:ea typeface="標楷體" panose="03000509000000000000" pitchFamily="65" charset="-120"/>
              <a:cs typeface="Times New Roman" panose="02020603050405020304" pitchFamily="18" charset="0"/>
            </a:endParaRPr>
          </a:p>
        </p:txBody>
      </p:sp>
      <p:sp>
        <p:nvSpPr>
          <p:cNvPr id="23" name="文字方塊 22">
            <a:extLst>
              <a:ext uri="{FF2B5EF4-FFF2-40B4-BE49-F238E27FC236}">
                <a16:creationId xmlns:a16="http://schemas.microsoft.com/office/drawing/2014/main" xmlns="" id="{F10C8355-EA99-4506-9224-4EE1BFF6143F}"/>
              </a:ext>
            </a:extLst>
          </p:cNvPr>
          <p:cNvSpPr txBox="1"/>
          <p:nvPr/>
        </p:nvSpPr>
        <p:spPr>
          <a:xfrm>
            <a:off x="1403648" y="1052736"/>
            <a:ext cx="6155349" cy="1169551"/>
          </a:xfrm>
          <a:prstGeom prst="rect">
            <a:avLst/>
          </a:prstGeom>
          <a:noFill/>
        </p:spPr>
        <p:txBody>
          <a:bodyPr wrap="square" rtlCol="0">
            <a:spAutoFit/>
          </a:bodyPr>
          <a:lstStyle/>
          <a:p>
            <a:r>
              <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Export/Import </a:t>
            </a:r>
            <a:r>
              <a:rPr lang="en-US" altLang="zh-TW"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Data </a:t>
            </a:r>
            <a:endPar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endParaRPr>
          </a:p>
          <a:p>
            <a:r>
              <a:rPr lang="en-US" altLang="zh-TW" dirty="0"/>
              <a:t>Export the consolidated event report, and allow </a:t>
            </a:r>
            <a:endParaRPr lang="en-US" altLang="zh-TW" dirty="0" smtClean="0"/>
          </a:p>
          <a:p>
            <a:r>
              <a:rPr lang="en-US" altLang="zh-TW" dirty="0" smtClean="0"/>
              <a:t>the </a:t>
            </a:r>
            <a:r>
              <a:rPr lang="en-US" altLang="zh-TW" dirty="0"/>
              <a:t>import and export of list data..</a:t>
            </a:r>
            <a:endParaRPr lang="zh-TW" altLang="en-US" sz="2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80512" cy="99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4">
            <a:extLst>
              <a:ext uri="{FF2B5EF4-FFF2-40B4-BE49-F238E27FC236}">
                <a16:creationId xmlns:a16="http://schemas.microsoft.com/office/drawing/2014/main" xmlns="" id="{4A9675D6-D5AE-4A78-A88D-566B39D52234}"/>
              </a:ext>
            </a:extLst>
          </p:cNvPr>
          <p:cNvSpPr/>
          <p:nvPr/>
        </p:nvSpPr>
        <p:spPr>
          <a:xfrm>
            <a:off x="107504" y="6535"/>
            <a:ext cx="8208912" cy="923330"/>
          </a:xfrm>
          <a:prstGeom prst="rect">
            <a:avLst/>
          </a:prstGeom>
          <a:noFill/>
        </p:spPr>
        <p:txBody>
          <a:bodyPr wrap="square" lIns="91440" tIns="45720" rIns="91440" bIns="45720">
            <a:spAutoFit/>
          </a:bodyPr>
          <a:lstStyle/>
          <a:p>
            <a:pPr algn="ctr"/>
            <a:r>
              <a:rPr lang="en-US" altLang="zh-TW" sz="5400" b="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PlateFinder® System Advantage </a:t>
            </a:r>
            <a:endParaRPr lang="es-ES" altLang="zh-TW" sz="3600" b="1" dirty="0">
              <a:ln w="12700">
                <a:solidFill>
                  <a:schemeClr val="tx2">
                    <a:satMod val="155000"/>
                  </a:schemeClr>
                </a:solidFill>
                <a:prstDash val="solid"/>
              </a:ln>
              <a:solidFill>
                <a:schemeClr val="bg1"/>
              </a:solidFill>
              <a:effectLst>
                <a:outerShdw blurRad="38100" dist="38100" dir="2700000" algn="tl">
                  <a:srgbClr val="000000">
                    <a:alpha val="43137"/>
                  </a:srgbClr>
                </a:outerShdw>
                <a:reflection blurRad="6350" stA="55000" endA="300" endPos="45500" dir="5400000" sy="-100000" algn="bl" rotWithShape="0"/>
              </a:effectLst>
              <a:latin typeface="Leelawadee" pitchFamily="34" charset="-34"/>
              <a:cs typeface="Leelawadee" pitchFamily="34" charset="-34"/>
            </a:endParaRPr>
          </a:p>
        </p:txBody>
      </p:sp>
      <p:sp>
        <p:nvSpPr>
          <p:cNvPr id="17" name="文字方塊 16">
            <a:extLst>
              <a:ext uri="{FF2B5EF4-FFF2-40B4-BE49-F238E27FC236}">
                <a16:creationId xmlns:a16="http://schemas.microsoft.com/office/drawing/2014/main" xmlns="" id="{5C69BD32-6CDA-4550-8080-CFF8ED6EC487}"/>
              </a:ext>
            </a:extLst>
          </p:cNvPr>
          <p:cNvSpPr txBox="1"/>
          <p:nvPr/>
        </p:nvSpPr>
        <p:spPr>
          <a:xfrm>
            <a:off x="1403648" y="3717032"/>
            <a:ext cx="7112788" cy="800219"/>
          </a:xfrm>
          <a:prstGeom prst="rect">
            <a:avLst/>
          </a:prstGeom>
          <a:noFill/>
        </p:spPr>
        <p:txBody>
          <a:bodyPr wrap="square" rtlCol="0">
            <a:spAutoFit/>
          </a:bodyPr>
          <a:lstStyle/>
          <a:p>
            <a:r>
              <a:rPr lang="en-US" altLang="zh-TW"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GPS* </a:t>
            </a:r>
            <a:r>
              <a:rPr lang="zh-TW" altLang="en-US"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  </a:t>
            </a:r>
            <a:endPar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endParaRPr>
          </a:p>
          <a:p>
            <a:r>
              <a:rPr lang="en-US" altLang="zh-TW" dirty="0"/>
              <a:t>Accurately grasp the event location through </a:t>
            </a:r>
            <a:r>
              <a:rPr lang="en-US" altLang="zh-TW" dirty="0" smtClean="0"/>
              <a:t>GPS.</a:t>
            </a:r>
            <a:endParaRPr lang="zh-TW" altLang="en-US" sz="2200" dirty="0">
              <a:ea typeface="標楷體" panose="03000509000000000000" pitchFamily="65" charset="-120"/>
              <a:cs typeface="Times New Roman" panose="02020603050405020304" pitchFamily="18" charset="0"/>
            </a:endParaRPr>
          </a:p>
        </p:txBody>
      </p:sp>
      <p:sp>
        <p:nvSpPr>
          <p:cNvPr id="18" name="文字方塊 17">
            <a:extLst>
              <a:ext uri="{FF2B5EF4-FFF2-40B4-BE49-F238E27FC236}">
                <a16:creationId xmlns:a16="http://schemas.microsoft.com/office/drawing/2014/main" xmlns="" id="{5C69BD32-6CDA-4550-8080-CFF8ED6EC487}"/>
              </a:ext>
            </a:extLst>
          </p:cNvPr>
          <p:cNvSpPr txBox="1"/>
          <p:nvPr/>
        </p:nvSpPr>
        <p:spPr>
          <a:xfrm>
            <a:off x="1403648" y="5157192"/>
            <a:ext cx="7112788" cy="800219"/>
          </a:xfrm>
          <a:prstGeom prst="rect">
            <a:avLst/>
          </a:prstGeom>
          <a:noFill/>
        </p:spPr>
        <p:txBody>
          <a:bodyPr wrap="square" rtlCol="0">
            <a:spAutoFit/>
          </a:bodyPr>
          <a:lstStyle/>
          <a:p>
            <a:r>
              <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Embedded O.S. </a:t>
            </a:r>
            <a:r>
              <a:rPr lang="en-US" altLang="zh-TW"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 </a:t>
            </a:r>
            <a:r>
              <a:rPr lang="zh-TW" altLang="en-US"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  </a:t>
            </a:r>
            <a:endPar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endParaRPr>
          </a:p>
          <a:p>
            <a:r>
              <a:rPr lang="en-US" altLang="zh-TW" dirty="0"/>
              <a:t>Install embedded operation system into SSD storage</a:t>
            </a:r>
            <a:r>
              <a:rPr lang="en-US" altLang="zh-TW" dirty="0" smtClean="0"/>
              <a:t>.</a:t>
            </a:r>
            <a:endParaRPr lang="en-US" altLang="zh-TW" dirty="0"/>
          </a:p>
        </p:txBody>
      </p:sp>
      <p:pic>
        <p:nvPicPr>
          <p:cNvPr id="16386" name="Picture 2" descr="https://www.i-view.com.tw/wp-content/uploads/2019/08/icon-parking-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915" y="948861"/>
            <a:ext cx="1296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www.i-view.com.tw/wp-content/uploads/2021/04/icon-police-1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915" y="2210546"/>
            <a:ext cx="1296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s://www.i-view.com.tw/wp-content/uploads/2021/04/icon-police-1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017" y="3506546"/>
            <a:ext cx="1296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icon-CMS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915" y="5013032"/>
            <a:ext cx="1296000" cy="12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36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2000"/>
                                        <p:tgtEl>
                                          <p:spTgt spid="16386"/>
                                        </p:tgtEl>
                                      </p:cBhvr>
                                    </p:animEffect>
                                    <p:anim calcmode="lin" valueType="num">
                                      <p:cBhvr>
                                        <p:cTn id="13" dur="2000" fill="hold"/>
                                        <p:tgtEl>
                                          <p:spTgt spid="16386"/>
                                        </p:tgtEl>
                                        <p:attrNameLst>
                                          <p:attrName>ppt_w</p:attrName>
                                        </p:attrNameLst>
                                      </p:cBhvr>
                                      <p:tavLst>
                                        <p:tav tm="0" fmla="#ppt_w*sin(2.5*pi*$)">
                                          <p:val>
                                            <p:fltVal val="0"/>
                                          </p:val>
                                        </p:tav>
                                        <p:tav tm="100000">
                                          <p:val>
                                            <p:fltVal val="1"/>
                                          </p:val>
                                        </p:tav>
                                      </p:tavLst>
                                    </p:anim>
                                    <p:anim calcmode="lin" valueType="num">
                                      <p:cBhvr>
                                        <p:cTn id="14" dur="2000" fill="hold"/>
                                        <p:tgtEl>
                                          <p:spTgt spid="1638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anim calcmode="lin" valueType="num">
                                      <p:cBhvr>
                                        <p:cTn id="18" dur="2000" fill="hold"/>
                                        <p:tgtEl>
                                          <p:spTgt spid="23"/>
                                        </p:tgtEl>
                                        <p:attrNameLst>
                                          <p:attrName>ppt_w</p:attrName>
                                        </p:attrNameLst>
                                      </p:cBhvr>
                                      <p:tavLst>
                                        <p:tav tm="0" fmla="#ppt_w*sin(2.5*pi*$)">
                                          <p:val>
                                            <p:fltVal val="0"/>
                                          </p:val>
                                        </p:tav>
                                        <p:tav tm="100000">
                                          <p:val>
                                            <p:fltVal val="1"/>
                                          </p:val>
                                        </p:tav>
                                      </p:tavLst>
                                    </p:anim>
                                    <p:anim calcmode="lin" valueType="num">
                                      <p:cBhvr>
                                        <p:cTn id="19"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6388"/>
                                        </p:tgtEl>
                                        <p:attrNameLst>
                                          <p:attrName>style.visibility</p:attrName>
                                        </p:attrNameLst>
                                      </p:cBhvr>
                                      <p:to>
                                        <p:strVal val="visible"/>
                                      </p:to>
                                    </p:set>
                                    <p:anim calcmode="lin" valueType="num">
                                      <p:cBhvr>
                                        <p:cTn id="24" dur="500" fill="hold"/>
                                        <p:tgtEl>
                                          <p:spTgt spid="16388"/>
                                        </p:tgtEl>
                                        <p:attrNameLst>
                                          <p:attrName>ppt_w</p:attrName>
                                        </p:attrNameLst>
                                      </p:cBhvr>
                                      <p:tavLst>
                                        <p:tav tm="0">
                                          <p:val>
                                            <p:fltVal val="0"/>
                                          </p:val>
                                        </p:tav>
                                        <p:tav tm="100000">
                                          <p:val>
                                            <p:strVal val="#ppt_w"/>
                                          </p:val>
                                        </p:tav>
                                      </p:tavLst>
                                    </p:anim>
                                    <p:anim calcmode="lin" valueType="num">
                                      <p:cBhvr>
                                        <p:cTn id="25" dur="500" fill="hold"/>
                                        <p:tgtEl>
                                          <p:spTgt spid="16388"/>
                                        </p:tgtEl>
                                        <p:attrNameLst>
                                          <p:attrName>ppt_h</p:attrName>
                                        </p:attrNameLst>
                                      </p:cBhvr>
                                      <p:tavLst>
                                        <p:tav tm="0">
                                          <p:val>
                                            <p:fltVal val="0"/>
                                          </p:val>
                                        </p:tav>
                                        <p:tav tm="100000">
                                          <p:val>
                                            <p:strVal val="#ppt_h"/>
                                          </p:val>
                                        </p:tav>
                                      </p:tavLst>
                                    </p:anim>
                                    <p:animEffect transition="in" filter="fade">
                                      <p:cBhvr>
                                        <p:cTn id="26" dur="500"/>
                                        <p:tgtEl>
                                          <p:spTgt spid="1638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6390"/>
                                        </p:tgtEl>
                                        <p:attrNameLst>
                                          <p:attrName>style.visibility</p:attrName>
                                        </p:attrNameLst>
                                      </p:cBhvr>
                                      <p:to>
                                        <p:strVal val="visible"/>
                                      </p:to>
                                    </p:set>
                                    <p:anim calcmode="lin" valueType="num">
                                      <p:cBhvr>
                                        <p:cTn id="36" dur="500" fill="hold"/>
                                        <p:tgtEl>
                                          <p:spTgt spid="16390"/>
                                        </p:tgtEl>
                                        <p:attrNameLst>
                                          <p:attrName>ppt_w</p:attrName>
                                        </p:attrNameLst>
                                      </p:cBhvr>
                                      <p:tavLst>
                                        <p:tav tm="0">
                                          <p:val>
                                            <p:fltVal val="0"/>
                                          </p:val>
                                        </p:tav>
                                        <p:tav tm="100000">
                                          <p:val>
                                            <p:strVal val="#ppt_w"/>
                                          </p:val>
                                        </p:tav>
                                      </p:tavLst>
                                    </p:anim>
                                    <p:anim calcmode="lin" valueType="num">
                                      <p:cBhvr>
                                        <p:cTn id="37" dur="500" fill="hold"/>
                                        <p:tgtEl>
                                          <p:spTgt spid="16390"/>
                                        </p:tgtEl>
                                        <p:attrNameLst>
                                          <p:attrName>ppt_h</p:attrName>
                                        </p:attrNameLst>
                                      </p:cBhvr>
                                      <p:tavLst>
                                        <p:tav tm="0">
                                          <p:val>
                                            <p:fltVal val="0"/>
                                          </p:val>
                                        </p:tav>
                                        <p:tav tm="100000">
                                          <p:val>
                                            <p:strVal val="#ppt_h"/>
                                          </p:val>
                                        </p:tav>
                                      </p:tavLst>
                                    </p:anim>
                                    <p:animEffect transition="in" filter="fade">
                                      <p:cBhvr>
                                        <p:cTn id="38" dur="500"/>
                                        <p:tgtEl>
                                          <p:spTgt spid="1639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6392"/>
                                        </p:tgtEl>
                                        <p:attrNameLst>
                                          <p:attrName>style.visibility</p:attrName>
                                        </p:attrNameLst>
                                      </p:cBhvr>
                                      <p:to>
                                        <p:strVal val="visible"/>
                                      </p:to>
                                    </p:set>
                                    <p:anim calcmode="lin" valueType="num">
                                      <p:cBhvr>
                                        <p:cTn id="48" dur="500" fill="hold"/>
                                        <p:tgtEl>
                                          <p:spTgt spid="16392"/>
                                        </p:tgtEl>
                                        <p:attrNameLst>
                                          <p:attrName>ppt_w</p:attrName>
                                        </p:attrNameLst>
                                      </p:cBhvr>
                                      <p:tavLst>
                                        <p:tav tm="0">
                                          <p:val>
                                            <p:fltVal val="0"/>
                                          </p:val>
                                        </p:tav>
                                        <p:tav tm="100000">
                                          <p:val>
                                            <p:strVal val="#ppt_w"/>
                                          </p:val>
                                        </p:tav>
                                      </p:tavLst>
                                    </p:anim>
                                    <p:anim calcmode="lin" valueType="num">
                                      <p:cBhvr>
                                        <p:cTn id="49" dur="500" fill="hold"/>
                                        <p:tgtEl>
                                          <p:spTgt spid="16392"/>
                                        </p:tgtEl>
                                        <p:attrNameLst>
                                          <p:attrName>ppt_h</p:attrName>
                                        </p:attrNameLst>
                                      </p:cBhvr>
                                      <p:tavLst>
                                        <p:tav tm="0">
                                          <p:val>
                                            <p:fltVal val="0"/>
                                          </p:val>
                                        </p:tav>
                                        <p:tav tm="100000">
                                          <p:val>
                                            <p:strVal val="#ppt_h"/>
                                          </p:val>
                                        </p:tav>
                                      </p:tavLst>
                                    </p:anim>
                                    <p:animEffect transition="in" filter="fade">
                                      <p:cBhvr>
                                        <p:cTn id="50" dur="500"/>
                                        <p:tgtEl>
                                          <p:spTgt spid="16392"/>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14"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xmlns="" id="{5E018408-4FD9-4DAA-B809-49946160B9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8997" y="1179532"/>
            <a:ext cx="1514838" cy="720080"/>
          </a:xfrm>
          <a:prstGeom prst="rect">
            <a:avLst/>
          </a:prstGeom>
        </p:spPr>
      </p:pic>
      <p:sp>
        <p:nvSpPr>
          <p:cNvPr id="22" name="投影片編號版面配置區 21">
            <a:extLst>
              <a:ext uri="{FF2B5EF4-FFF2-40B4-BE49-F238E27FC236}">
                <a16:creationId xmlns:a16="http://schemas.microsoft.com/office/drawing/2014/main" xmlns="" id="{75CBA04E-2504-4FD3-9029-E86F64097F67}"/>
              </a:ext>
            </a:extLst>
          </p:cNvPr>
          <p:cNvSpPr>
            <a:spLocks noGrp="1"/>
          </p:cNvSpPr>
          <p:nvPr>
            <p:ph type="sldNum" sz="quarter" idx="12"/>
          </p:nvPr>
        </p:nvSpPr>
        <p:spPr>
          <a:xfrm>
            <a:off x="8244408" y="6356350"/>
            <a:ext cx="442392" cy="365125"/>
          </a:xfrm>
        </p:spPr>
        <p:txBody>
          <a:bodyPr/>
          <a:lstStyle/>
          <a:p>
            <a:fld id="{607B754A-BE32-4674-88FE-4BF5CA009B3A}" type="slidenum">
              <a:rPr lang="en-US" altLang="zh-TW" smtClean="0"/>
              <a:pPr/>
              <a:t>15</a:t>
            </a:fld>
            <a:endParaRPr lang="en-US" altLang="zh-TW" dirty="0"/>
          </a:p>
        </p:txBody>
      </p:sp>
      <p:sp>
        <p:nvSpPr>
          <p:cNvPr id="13" name="文字方塊 12">
            <a:extLst>
              <a:ext uri="{FF2B5EF4-FFF2-40B4-BE49-F238E27FC236}">
                <a16:creationId xmlns:a16="http://schemas.microsoft.com/office/drawing/2014/main" xmlns="" id="{5C69BD32-6CDA-4550-8080-CFF8ED6EC487}"/>
              </a:ext>
            </a:extLst>
          </p:cNvPr>
          <p:cNvSpPr txBox="1"/>
          <p:nvPr/>
        </p:nvSpPr>
        <p:spPr>
          <a:xfrm>
            <a:off x="1465915" y="3493021"/>
            <a:ext cx="7112788" cy="800219"/>
          </a:xfrm>
          <a:prstGeom prst="rect">
            <a:avLst/>
          </a:prstGeom>
          <a:noFill/>
        </p:spPr>
        <p:txBody>
          <a:bodyPr wrap="square" rtlCol="0">
            <a:spAutoFit/>
          </a:bodyPr>
          <a:lstStyle/>
          <a:p>
            <a:r>
              <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Watchdog </a:t>
            </a:r>
            <a:r>
              <a:rPr lang="en-US" altLang="zh-TW"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Timer </a:t>
            </a:r>
            <a:r>
              <a:rPr lang="zh-TW" altLang="en-US"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  </a:t>
            </a:r>
            <a:endPar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endParaRPr>
          </a:p>
          <a:p>
            <a:r>
              <a:rPr lang="en-US" altLang="zh-TW" dirty="0"/>
              <a:t>Built-in watchdog timer avoids system </a:t>
            </a:r>
            <a:r>
              <a:rPr lang="en-US" altLang="zh-TW" dirty="0" smtClean="0"/>
              <a:t>crash.</a:t>
            </a:r>
            <a:endParaRPr lang="zh-TW" altLang="en-US" sz="2200" dirty="0">
              <a:ea typeface="標楷體" panose="03000509000000000000" pitchFamily="65" charset="-120"/>
              <a:cs typeface="Times New Roman" panose="02020603050405020304" pitchFamily="18" charset="0"/>
            </a:endParaRPr>
          </a:p>
        </p:txBody>
      </p:sp>
      <p:sp>
        <p:nvSpPr>
          <p:cNvPr id="23" name="文字方塊 22">
            <a:extLst>
              <a:ext uri="{FF2B5EF4-FFF2-40B4-BE49-F238E27FC236}">
                <a16:creationId xmlns:a16="http://schemas.microsoft.com/office/drawing/2014/main" xmlns="" id="{F10C8355-EA99-4506-9224-4EE1BFF6143F}"/>
              </a:ext>
            </a:extLst>
          </p:cNvPr>
          <p:cNvSpPr txBox="1"/>
          <p:nvPr/>
        </p:nvSpPr>
        <p:spPr>
          <a:xfrm>
            <a:off x="1403648" y="1827401"/>
            <a:ext cx="6857560" cy="1169551"/>
          </a:xfrm>
          <a:prstGeom prst="rect">
            <a:avLst/>
          </a:prstGeom>
          <a:noFill/>
        </p:spPr>
        <p:txBody>
          <a:bodyPr wrap="square" rtlCol="0">
            <a:spAutoFit/>
          </a:bodyPr>
          <a:lstStyle/>
          <a:p>
            <a:r>
              <a:rPr lang="en-US" altLang="zh-TW" sz="2200" b="1" dirty="0" smtClean="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S.M.A.R.T. </a:t>
            </a:r>
            <a:endParaRPr lang="en-US" altLang="zh-TW" sz="2200" b="1" dirty="0">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endParaRPr>
          </a:p>
          <a:p>
            <a:r>
              <a:rPr lang="en-US" altLang="zh-TW" dirty="0"/>
              <a:t>Supports prevent warning function of hard disk damage (S.M.A.R.T</a:t>
            </a:r>
            <a:r>
              <a:rPr lang="en-US" altLang="zh-TW" dirty="0" smtClean="0"/>
              <a:t>.).</a:t>
            </a:r>
            <a:endParaRPr lang="zh-TW" altLang="en-US" sz="2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80512" cy="99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4">
            <a:extLst>
              <a:ext uri="{FF2B5EF4-FFF2-40B4-BE49-F238E27FC236}">
                <a16:creationId xmlns:a16="http://schemas.microsoft.com/office/drawing/2014/main" xmlns="" id="{4A9675D6-D5AE-4A78-A88D-566B39D52234}"/>
              </a:ext>
            </a:extLst>
          </p:cNvPr>
          <p:cNvSpPr/>
          <p:nvPr/>
        </p:nvSpPr>
        <p:spPr>
          <a:xfrm>
            <a:off x="107504" y="6535"/>
            <a:ext cx="8208912" cy="923330"/>
          </a:xfrm>
          <a:prstGeom prst="rect">
            <a:avLst/>
          </a:prstGeom>
          <a:noFill/>
        </p:spPr>
        <p:txBody>
          <a:bodyPr wrap="square" lIns="91440" tIns="45720" rIns="91440" bIns="45720">
            <a:spAutoFit/>
          </a:bodyPr>
          <a:lstStyle/>
          <a:p>
            <a:pPr algn="ctr"/>
            <a:r>
              <a:rPr lang="en-US" altLang="zh-TW" sz="5400" b="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PlateFinder® System Advantage </a:t>
            </a:r>
            <a:endParaRPr lang="es-ES" altLang="zh-TW" sz="3600" b="1" dirty="0">
              <a:ln w="12700">
                <a:solidFill>
                  <a:schemeClr val="tx2">
                    <a:satMod val="155000"/>
                  </a:schemeClr>
                </a:solidFill>
                <a:prstDash val="solid"/>
              </a:ln>
              <a:solidFill>
                <a:schemeClr val="bg1"/>
              </a:solidFill>
              <a:effectLst>
                <a:outerShdw blurRad="38100" dist="38100" dir="2700000" algn="tl">
                  <a:srgbClr val="000000">
                    <a:alpha val="43137"/>
                  </a:srgbClr>
                </a:outerShdw>
                <a:reflection blurRad="6350" stA="55000" endA="300" endPos="45500" dir="5400000" sy="-100000" algn="bl" rotWithShape="0"/>
              </a:effectLst>
              <a:latin typeface="Leelawadee" pitchFamily="34" charset="-34"/>
              <a:cs typeface="Leelawadee" pitchFamily="34" charset="-34"/>
            </a:endParaRPr>
          </a:p>
        </p:txBody>
      </p:sp>
      <p:sp>
        <p:nvSpPr>
          <p:cNvPr id="18" name="文字方塊 17">
            <a:extLst>
              <a:ext uri="{FF2B5EF4-FFF2-40B4-BE49-F238E27FC236}">
                <a16:creationId xmlns:a16="http://schemas.microsoft.com/office/drawing/2014/main" xmlns="" id="{5C69BD32-6CDA-4550-8080-CFF8ED6EC487}"/>
              </a:ext>
            </a:extLst>
          </p:cNvPr>
          <p:cNvSpPr txBox="1"/>
          <p:nvPr/>
        </p:nvSpPr>
        <p:spPr>
          <a:xfrm>
            <a:off x="251520" y="4725143"/>
            <a:ext cx="7112788" cy="369332"/>
          </a:xfrm>
          <a:prstGeom prst="rect">
            <a:avLst/>
          </a:prstGeom>
          <a:noFill/>
        </p:spPr>
        <p:txBody>
          <a:bodyPr wrap="square" rtlCol="0">
            <a:spAutoFit/>
          </a:bodyPr>
          <a:lstStyle/>
          <a:p>
            <a:r>
              <a:rPr lang="en-US" altLang="zh-TW" sz="1800" dirty="0" smtClean="0"/>
              <a:t>* </a:t>
            </a:r>
            <a:r>
              <a:rPr lang="en-US" altLang="zh-TW" sz="1800" dirty="0"/>
              <a:t>is optional function.</a:t>
            </a:r>
            <a:endParaRPr lang="zh-TW" altLang="en-US" sz="1800" dirty="0">
              <a:ea typeface="標楷體" panose="03000509000000000000" pitchFamily="65" charset="-120"/>
              <a:cs typeface="Times New Roman" panose="02020603050405020304" pitchFamily="18" charset="0"/>
            </a:endParaRPr>
          </a:p>
        </p:txBody>
      </p:sp>
      <p:pic>
        <p:nvPicPr>
          <p:cNvPr id="12" name="Picture 2" descr="icon-CMS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2" y="1561331"/>
            <a:ext cx="1296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con-CMS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245130"/>
            <a:ext cx="1296000" cy="12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03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14"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80512" cy="97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0" y="-27384"/>
            <a:ext cx="9180512" cy="1512168"/>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dirty="0"/>
          </a:p>
        </p:txBody>
      </p:sp>
      <p:sp>
        <p:nvSpPr>
          <p:cNvPr id="15" name="Rectangle 14"/>
          <p:cNvSpPr/>
          <p:nvPr/>
        </p:nvSpPr>
        <p:spPr>
          <a:xfrm>
            <a:off x="1052990" y="28552"/>
            <a:ext cx="6687362" cy="1600438"/>
          </a:xfrm>
          <a:prstGeom prst="rect">
            <a:avLst/>
          </a:prstGeom>
          <a:noFill/>
        </p:spPr>
        <p:txBody>
          <a:bodyPr wrap="square" lIns="91440" tIns="45720" rIns="91440" bIns="45720">
            <a:spAutoFit/>
          </a:bodyPr>
          <a:lstStyle/>
          <a:p>
            <a:pPr algn="ctr"/>
            <a:r>
              <a:rPr lang="en-US" altLang="zh-TW" sz="49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How does the PlateFinder® </a:t>
            </a:r>
            <a:r>
              <a:rPr lang="en-US" altLang="zh-TW" sz="49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mobile </a:t>
            </a:r>
            <a:r>
              <a:rPr lang="en-US" altLang="zh-TW" sz="49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ALPR system work?</a:t>
            </a:r>
            <a:endParaRPr lang="es-ES" altLang="zh-TW" sz="49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11" name="投影片編號版面配置區 10">
            <a:extLst>
              <a:ext uri="{FF2B5EF4-FFF2-40B4-BE49-F238E27FC236}">
                <a16:creationId xmlns:a16="http://schemas.microsoft.com/office/drawing/2014/main" xmlns="" id="{762D6CE4-0E63-408C-A58A-33C5474AE2D7}"/>
              </a:ext>
            </a:extLst>
          </p:cNvPr>
          <p:cNvSpPr>
            <a:spLocks noGrp="1"/>
          </p:cNvSpPr>
          <p:nvPr>
            <p:ph type="sldNum" sz="quarter" idx="12"/>
          </p:nvPr>
        </p:nvSpPr>
        <p:spPr/>
        <p:txBody>
          <a:bodyPr/>
          <a:lstStyle/>
          <a:p>
            <a:fld id="{607B754A-BE32-4674-88FE-4BF5CA009B3A}" type="slidenum">
              <a:rPr lang="en-US" altLang="zh-TW" smtClean="0"/>
              <a:pPr/>
              <a:t>16</a:t>
            </a:fld>
            <a:endParaRPr lang="en-US" altLang="zh-TW" dirty="0"/>
          </a:p>
        </p:txBody>
      </p:sp>
      <p:sp>
        <p:nvSpPr>
          <p:cNvPr id="4" name="文字方塊 3"/>
          <p:cNvSpPr txBox="1"/>
          <p:nvPr/>
        </p:nvSpPr>
        <p:spPr>
          <a:xfrm>
            <a:off x="2040310" y="1484784"/>
            <a:ext cx="4043858" cy="461665"/>
          </a:xfrm>
          <a:prstGeom prst="rect">
            <a:avLst/>
          </a:prstGeom>
          <a:noFill/>
        </p:spPr>
        <p:txBody>
          <a:bodyPr wrap="square" rtlCol="0">
            <a:spAutoFit/>
          </a:bodyPr>
          <a:lstStyle/>
          <a:p>
            <a:endParaRPr lang="zh-TW" altLang="en-US" dirty="0"/>
          </a:p>
        </p:txBody>
      </p:sp>
      <p:sp>
        <p:nvSpPr>
          <p:cNvPr id="18" name="文字方塊 17">
            <a:extLst>
              <a:ext uri="{FF2B5EF4-FFF2-40B4-BE49-F238E27FC236}">
                <a16:creationId xmlns:a16="http://schemas.microsoft.com/office/drawing/2014/main" xmlns="" id="{57E6C484-8954-4A73-8EEB-A822A66D7CA7}"/>
              </a:ext>
            </a:extLst>
          </p:cNvPr>
          <p:cNvSpPr txBox="1"/>
          <p:nvPr/>
        </p:nvSpPr>
        <p:spPr>
          <a:xfrm>
            <a:off x="179512" y="1574893"/>
            <a:ext cx="8784976" cy="738664"/>
          </a:xfrm>
          <a:prstGeom prst="rect">
            <a:avLst/>
          </a:prstGeom>
          <a:noFill/>
        </p:spPr>
        <p:txBody>
          <a:bodyPr wrap="square" rtlCol="0">
            <a:spAutoFit/>
          </a:bodyPr>
          <a:lstStyle/>
          <a:p>
            <a:r>
              <a:rPr lang="en-US" altLang="zh-TW" sz="4200"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System </a:t>
            </a:r>
            <a:r>
              <a:rPr lang="en-US" altLang="zh-TW" sz="4200" b="1"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Installation </a:t>
            </a:r>
            <a:r>
              <a:rPr lang="en-US" altLang="zh-TW" sz="4200"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(Installs </a:t>
            </a:r>
            <a:r>
              <a:rPr lang="en-US" altLang="zh-TW" sz="4200" b="1"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on the police motorcycle)</a:t>
            </a:r>
            <a:endParaRPr lang="zh-TW" altLang="en-US" sz="4200" b="1"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endParaRPr>
          </a:p>
        </p:txBody>
      </p:sp>
      <p:pic>
        <p:nvPicPr>
          <p:cNvPr id="17410" name="Picture 2" descr="https://www.i-view.com.tw/wp-content/uploads/2021/04/ANPR-police-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375" y="2461341"/>
            <a:ext cx="6396161" cy="37624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www.i-view.com.tw/wp-content/uploads/2021/04/ANPR-police-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375" y="2483442"/>
            <a:ext cx="6396161" cy="376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25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80512" cy="97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0" y="-27384"/>
            <a:ext cx="9180512" cy="1512168"/>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dirty="0"/>
          </a:p>
        </p:txBody>
      </p:sp>
      <p:sp>
        <p:nvSpPr>
          <p:cNvPr id="15" name="Rectangle 14"/>
          <p:cNvSpPr/>
          <p:nvPr/>
        </p:nvSpPr>
        <p:spPr>
          <a:xfrm>
            <a:off x="1052990" y="28552"/>
            <a:ext cx="6687362" cy="1600438"/>
          </a:xfrm>
          <a:prstGeom prst="rect">
            <a:avLst/>
          </a:prstGeom>
          <a:noFill/>
        </p:spPr>
        <p:txBody>
          <a:bodyPr wrap="square" lIns="91440" tIns="45720" rIns="91440" bIns="45720">
            <a:spAutoFit/>
          </a:bodyPr>
          <a:lstStyle/>
          <a:p>
            <a:pPr algn="ctr"/>
            <a:r>
              <a:rPr lang="en-US" altLang="zh-TW" sz="49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How does the PlateFinder® </a:t>
            </a:r>
            <a:r>
              <a:rPr lang="en-US" altLang="zh-TW" sz="49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mobile ALPR </a:t>
            </a:r>
            <a:r>
              <a:rPr lang="en-US" altLang="zh-TW" sz="49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system work?</a:t>
            </a:r>
            <a:endParaRPr lang="es-ES" altLang="zh-TW" sz="49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11" name="投影片編號版面配置區 10">
            <a:extLst>
              <a:ext uri="{FF2B5EF4-FFF2-40B4-BE49-F238E27FC236}">
                <a16:creationId xmlns:a16="http://schemas.microsoft.com/office/drawing/2014/main" xmlns="" id="{762D6CE4-0E63-408C-A58A-33C5474AE2D7}"/>
              </a:ext>
            </a:extLst>
          </p:cNvPr>
          <p:cNvSpPr>
            <a:spLocks noGrp="1"/>
          </p:cNvSpPr>
          <p:nvPr>
            <p:ph type="sldNum" sz="quarter" idx="12"/>
          </p:nvPr>
        </p:nvSpPr>
        <p:spPr/>
        <p:txBody>
          <a:bodyPr/>
          <a:lstStyle/>
          <a:p>
            <a:fld id="{607B754A-BE32-4674-88FE-4BF5CA009B3A}" type="slidenum">
              <a:rPr lang="en-US" altLang="zh-TW" smtClean="0"/>
              <a:pPr/>
              <a:t>17</a:t>
            </a:fld>
            <a:endParaRPr lang="en-US" altLang="zh-TW" dirty="0"/>
          </a:p>
        </p:txBody>
      </p:sp>
      <p:sp>
        <p:nvSpPr>
          <p:cNvPr id="4" name="文字方塊 3"/>
          <p:cNvSpPr txBox="1"/>
          <p:nvPr/>
        </p:nvSpPr>
        <p:spPr>
          <a:xfrm>
            <a:off x="2040310" y="1484784"/>
            <a:ext cx="4043858" cy="461665"/>
          </a:xfrm>
          <a:prstGeom prst="rect">
            <a:avLst/>
          </a:prstGeom>
          <a:noFill/>
        </p:spPr>
        <p:txBody>
          <a:bodyPr wrap="square" rtlCol="0">
            <a:spAutoFit/>
          </a:bodyPr>
          <a:lstStyle/>
          <a:p>
            <a:endParaRPr lang="zh-TW" altLang="en-US" dirty="0"/>
          </a:p>
        </p:txBody>
      </p:sp>
      <p:sp>
        <p:nvSpPr>
          <p:cNvPr id="18" name="文字方塊 17">
            <a:extLst>
              <a:ext uri="{FF2B5EF4-FFF2-40B4-BE49-F238E27FC236}">
                <a16:creationId xmlns:a16="http://schemas.microsoft.com/office/drawing/2014/main" xmlns="" id="{57E6C484-8954-4A73-8EEB-A822A66D7CA7}"/>
              </a:ext>
            </a:extLst>
          </p:cNvPr>
          <p:cNvSpPr txBox="1"/>
          <p:nvPr/>
        </p:nvSpPr>
        <p:spPr>
          <a:xfrm>
            <a:off x="179512" y="1574893"/>
            <a:ext cx="8784976" cy="738664"/>
          </a:xfrm>
          <a:prstGeom prst="rect">
            <a:avLst/>
          </a:prstGeom>
          <a:noFill/>
        </p:spPr>
        <p:txBody>
          <a:bodyPr wrap="square" rtlCol="0">
            <a:spAutoFit/>
          </a:bodyPr>
          <a:lstStyle/>
          <a:p>
            <a:r>
              <a:rPr lang="en-US" altLang="zh-TW" sz="4200"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System </a:t>
            </a:r>
            <a:r>
              <a:rPr lang="en-US" altLang="zh-TW" sz="4200" b="1"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Installation </a:t>
            </a:r>
            <a:r>
              <a:rPr lang="en-US" altLang="zh-TW" sz="4200"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(Installs </a:t>
            </a:r>
            <a:r>
              <a:rPr lang="en-US" altLang="zh-TW" sz="4200" b="1"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on the police </a:t>
            </a:r>
            <a:r>
              <a:rPr lang="en-US" altLang="zh-TW" sz="4200"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car)</a:t>
            </a:r>
            <a:endParaRPr lang="zh-TW" altLang="en-US" sz="4200" b="1"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endParaRPr>
          </a:p>
        </p:txBody>
      </p:sp>
      <p:pic>
        <p:nvPicPr>
          <p:cNvPr id="18434" name="Picture 2" descr="https://www.i-view.com.tw/wp-content/uploads/2021/04/ANPR-police-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990" y="2525944"/>
            <a:ext cx="6670800" cy="39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2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fltVal val="0"/>
                                          </p:val>
                                        </p:tav>
                                        <p:tav tm="100000">
                                          <p:val>
                                            <p:strVal val="#ppt_w"/>
                                          </p:val>
                                        </p:tav>
                                      </p:tavLst>
                                    </p:anim>
                                    <p:anim calcmode="lin" valueType="num">
                                      <p:cBhvr>
                                        <p:cTn id="23" dur="1000" fill="hold"/>
                                        <p:tgtEl>
                                          <p:spTgt spid="18"/>
                                        </p:tgtEl>
                                        <p:attrNameLst>
                                          <p:attrName>ppt_h</p:attrName>
                                        </p:attrNameLst>
                                      </p:cBhvr>
                                      <p:tavLst>
                                        <p:tav tm="0">
                                          <p:val>
                                            <p:fltVal val="0"/>
                                          </p:val>
                                        </p:tav>
                                        <p:tav tm="100000">
                                          <p:val>
                                            <p:strVal val="#ppt_h"/>
                                          </p:val>
                                        </p:tav>
                                      </p:tavLst>
                                    </p:anim>
                                    <p:anim calcmode="lin" valueType="num">
                                      <p:cBhvr>
                                        <p:cTn id="24" dur="1000" fill="hold"/>
                                        <p:tgtEl>
                                          <p:spTgt spid="18"/>
                                        </p:tgtEl>
                                        <p:attrNameLst>
                                          <p:attrName>style.rotation</p:attrName>
                                        </p:attrNameLst>
                                      </p:cBhvr>
                                      <p:tavLst>
                                        <p:tav tm="0">
                                          <p:val>
                                            <p:fltVal val="90"/>
                                          </p:val>
                                        </p:tav>
                                        <p:tav tm="100000">
                                          <p:val>
                                            <p:fltVal val="0"/>
                                          </p:val>
                                        </p:tav>
                                      </p:tavLst>
                                    </p:anim>
                                    <p:animEffect transition="in" filter="fade">
                                      <p:cBhvr>
                                        <p:cTn id="25" dur="1000"/>
                                        <p:tgtEl>
                                          <p:spTgt spid="18"/>
                                        </p:tgtEl>
                                      </p:cBhvr>
                                    </p:animEffect>
                                  </p:childTnLst>
                                </p:cTn>
                              </p:par>
                              <p:par>
                                <p:cTn id="26" presetID="31" presetClass="entr" presetSubtype="0" fill="hold" nodeType="withEffect">
                                  <p:stCondLst>
                                    <p:cond delay="0"/>
                                  </p:stCondLst>
                                  <p:childTnLst>
                                    <p:set>
                                      <p:cBhvr>
                                        <p:cTn id="27" dur="1" fill="hold">
                                          <p:stCondLst>
                                            <p:cond delay="0"/>
                                          </p:stCondLst>
                                        </p:cTn>
                                        <p:tgtEl>
                                          <p:spTgt spid="4100"/>
                                        </p:tgtEl>
                                        <p:attrNameLst>
                                          <p:attrName>style.visibility</p:attrName>
                                        </p:attrNameLst>
                                      </p:cBhvr>
                                      <p:to>
                                        <p:strVal val="visible"/>
                                      </p:to>
                                    </p:set>
                                    <p:anim calcmode="lin" valueType="num">
                                      <p:cBhvr>
                                        <p:cTn id="28" dur="1000" fill="hold"/>
                                        <p:tgtEl>
                                          <p:spTgt spid="4100"/>
                                        </p:tgtEl>
                                        <p:attrNameLst>
                                          <p:attrName>ppt_w</p:attrName>
                                        </p:attrNameLst>
                                      </p:cBhvr>
                                      <p:tavLst>
                                        <p:tav tm="0">
                                          <p:val>
                                            <p:fltVal val="0"/>
                                          </p:val>
                                        </p:tav>
                                        <p:tav tm="100000">
                                          <p:val>
                                            <p:strVal val="#ppt_w"/>
                                          </p:val>
                                        </p:tav>
                                      </p:tavLst>
                                    </p:anim>
                                    <p:anim calcmode="lin" valueType="num">
                                      <p:cBhvr>
                                        <p:cTn id="29" dur="1000" fill="hold"/>
                                        <p:tgtEl>
                                          <p:spTgt spid="4100"/>
                                        </p:tgtEl>
                                        <p:attrNameLst>
                                          <p:attrName>ppt_h</p:attrName>
                                        </p:attrNameLst>
                                      </p:cBhvr>
                                      <p:tavLst>
                                        <p:tav tm="0">
                                          <p:val>
                                            <p:fltVal val="0"/>
                                          </p:val>
                                        </p:tav>
                                        <p:tav tm="100000">
                                          <p:val>
                                            <p:strVal val="#ppt_h"/>
                                          </p:val>
                                        </p:tav>
                                      </p:tavLst>
                                    </p:anim>
                                    <p:anim calcmode="lin" valueType="num">
                                      <p:cBhvr>
                                        <p:cTn id="30" dur="1000" fill="hold"/>
                                        <p:tgtEl>
                                          <p:spTgt spid="4100"/>
                                        </p:tgtEl>
                                        <p:attrNameLst>
                                          <p:attrName>style.rotation</p:attrName>
                                        </p:attrNameLst>
                                      </p:cBhvr>
                                      <p:tavLst>
                                        <p:tav tm="0">
                                          <p:val>
                                            <p:fltVal val="90"/>
                                          </p:val>
                                        </p:tav>
                                        <p:tav tm="100000">
                                          <p:val>
                                            <p:fltVal val="0"/>
                                          </p:val>
                                        </p:tav>
                                      </p:tavLst>
                                    </p:anim>
                                    <p:animEffect transition="in" filter="fade">
                                      <p:cBhvr>
                                        <p:cTn id="31" dur="1000"/>
                                        <p:tgtEl>
                                          <p:spTgt spid="4100"/>
                                        </p:tgtEl>
                                      </p:cBhvr>
                                    </p:animEffect>
                                  </p:childTnLst>
                                </p:cTn>
                              </p:par>
                              <p:par>
                                <p:cTn id="32" presetID="31" presetClass="entr" presetSubtype="0" fill="hold" nodeType="withEffect">
                                  <p:stCondLst>
                                    <p:cond delay="0"/>
                                  </p:stCondLst>
                                  <p:childTnLst>
                                    <p:set>
                                      <p:cBhvr>
                                        <p:cTn id="33" dur="1" fill="hold">
                                          <p:stCondLst>
                                            <p:cond delay="0"/>
                                          </p:stCondLst>
                                        </p:cTn>
                                        <p:tgtEl>
                                          <p:spTgt spid="18434"/>
                                        </p:tgtEl>
                                        <p:attrNameLst>
                                          <p:attrName>style.visibility</p:attrName>
                                        </p:attrNameLst>
                                      </p:cBhvr>
                                      <p:to>
                                        <p:strVal val="visible"/>
                                      </p:to>
                                    </p:set>
                                    <p:anim calcmode="lin" valueType="num">
                                      <p:cBhvr>
                                        <p:cTn id="34" dur="1000" fill="hold"/>
                                        <p:tgtEl>
                                          <p:spTgt spid="18434"/>
                                        </p:tgtEl>
                                        <p:attrNameLst>
                                          <p:attrName>ppt_w</p:attrName>
                                        </p:attrNameLst>
                                      </p:cBhvr>
                                      <p:tavLst>
                                        <p:tav tm="0">
                                          <p:val>
                                            <p:fltVal val="0"/>
                                          </p:val>
                                        </p:tav>
                                        <p:tav tm="100000">
                                          <p:val>
                                            <p:strVal val="#ppt_w"/>
                                          </p:val>
                                        </p:tav>
                                      </p:tavLst>
                                    </p:anim>
                                    <p:anim calcmode="lin" valueType="num">
                                      <p:cBhvr>
                                        <p:cTn id="35" dur="1000" fill="hold"/>
                                        <p:tgtEl>
                                          <p:spTgt spid="18434"/>
                                        </p:tgtEl>
                                        <p:attrNameLst>
                                          <p:attrName>ppt_h</p:attrName>
                                        </p:attrNameLst>
                                      </p:cBhvr>
                                      <p:tavLst>
                                        <p:tav tm="0">
                                          <p:val>
                                            <p:fltVal val="0"/>
                                          </p:val>
                                        </p:tav>
                                        <p:tav tm="100000">
                                          <p:val>
                                            <p:strVal val="#ppt_h"/>
                                          </p:val>
                                        </p:tav>
                                      </p:tavLst>
                                    </p:anim>
                                    <p:anim calcmode="lin" valueType="num">
                                      <p:cBhvr>
                                        <p:cTn id="36" dur="1000" fill="hold"/>
                                        <p:tgtEl>
                                          <p:spTgt spid="18434"/>
                                        </p:tgtEl>
                                        <p:attrNameLst>
                                          <p:attrName>style.rotation</p:attrName>
                                        </p:attrNameLst>
                                      </p:cBhvr>
                                      <p:tavLst>
                                        <p:tav tm="0">
                                          <p:val>
                                            <p:fltVal val="90"/>
                                          </p:val>
                                        </p:tav>
                                        <p:tav tm="100000">
                                          <p:val>
                                            <p:fltVal val="0"/>
                                          </p:val>
                                        </p:tav>
                                      </p:tavLst>
                                    </p:anim>
                                    <p:animEffect transition="in" filter="fade">
                                      <p:cBhvr>
                                        <p:cTn id="37"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1"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80512" cy="154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0" y="584"/>
            <a:ext cx="9180512" cy="979266"/>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dirty="0"/>
          </a:p>
        </p:txBody>
      </p:sp>
      <p:sp>
        <p:nvSpPr>
          <p:cNvPr id="15" name="Rectangle 14"/>
          <p:cNvSpPr/>
          <p:nvPr/>
        </p:nvSpPr>
        <p:spPr>
          <a:xfrm>
            <a:off x="179512" y="28552"/>
            <a:ext cx="8964488" cy="923330"/>
          </a:xfrm>
          <a:prstGeom prst="rect">
            <a:avLst/>
          </a:prstGeom>
          <a:noFill/>
        </p:spPr>
        <p:txBody>
          <a:bodyPr wrap="square" lIns="91440" tIns="45720" rIns="91440" bIns="45720">
            <a:spAutoFit/>
          </a:bodyPr>
          <a:lstStyle/>
          <a:p>
            <a:pPr algn="ctr"/>
            <a:r>
              <a:rPr lang="en-U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Application on urban traffic </a:t>
            </a:r>
            <a:r>
              <a:rPr lang="en-US" altLang="zh-TW" sz="5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roads</a:t>
            </a:r>
            <a:endParaRPr lang="en-U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11" name="投影片編號版面配置區 10">
            <a:extLst>
              <a:ext uri="{FF2B5EF4-FFF2-40B4-BE49-F238E27FC236}">
                <a16:creationId xmlns:a16="http://schemas.microsoft.com/office/drawing/2014/main" xmlns="" id="{762D6CE4-0E63-408C-A58A-33C5474AE2D7}"/>
              </a:ext>
            </a:extLst>
          </p:cNvPr>
          <p:cNvSpPr>
            <a:spLocks noGrp="1"/>
          </p:cNvSpPr>
          <p:nvPr>
            <p:ph type="sldNum" sz="quarter" idx="12"/>
          </p:nvPr>
        </p:nvSpPr>
        <p:spPr/>
        <p:txBody>
          <a:bodyPr/>
          <a:lstStyle/>
          <a:p>
            <a:fld id="{607B754A-BE32-4674-88FE-4BF5CA009B3A}" type="slidenum">
              <a:rPr lang="en-US" altLang="zh-TW" smtClean="0"/>
              <a:pPr/>
              <a:t>18</a:t>
            </a:fld>
            <a:endParaRPr lang="en-US" altLang="zh-TW" dirty="0"/>
          </a:p>
        </p:txBody>
      </p:sp>
      <p:sp>
        <p:nvSpPr>
          <p:cNvPr id="18" name="文字方塊 17">
            <a:extLst>
              <a:ext uri="{FF2B5EF4-FFF2-40B4-BE49-F238E27FC236}">
                <a16:creationId xmlns:a16="http://schemas.microsoft.com/office/drawing/2014/main" xmlns="" id="{57E6C484-8954-4A73-8EEB-A822A66D7CA7}"/>
              </a:ext>
            </a:extLst>
          </p:cNvPr>
          <p:cNvSpPr txBox="1"/>
          <p:nvPr/>
        </p:nvSpPr>
        <p:spPr>
          <a:xfrm>
            <a:off x="179512" y="995244"/>
            <a:ext cx="8784976" cy="1569660"/>
          </a:xfrm>
          <a:prstGeom prst="rect">
            <a:avLst/>
          </a:prstGeom>
          <a:noFill/>
        </p:spPr>
        <p:txBody>
          <a:bodyPr wrap="square" rtlCol="0">
            <a:spAutoFit/>
          </a:bodyPr>
          <a:lstStyle/>
          <a:p>
            <a:r>
              <a:rPr lang="en-US" altLang="zh-TW" sz="3200" b="1"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It is suitable for slower urban traffic and parking vehicles on both sides of the street. According to actual needs, the system can extend to identify the license plate numbers of the two </a:t>
            </a:r>
            <a:r>
              <a:rPr lang="en-US" altLang="zh-TW" sz="3200"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lanes.</a:t>
            </a:r>
            <a:endParaRPr lang="zh-TW" altLang="en-US" sz="3200" b="1"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endParaRPr>
          </a:p>
        </p:txBody>
      </p:sp>
      <p:pic>
        <p:nvPicPr>
          <p:cNvPr id="19458" name="Picture 2" descr="https://www.i-view.com.tw/wp-content/uploads/2021/04/ANPR-police-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56" y="2664083"/>
            <a:ext cx="4896000" cy="288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9460" name="Picture 4" descr="https://www.i-view.com.tw/wp-content/uploads/2021/04/ANPR-police-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177296"/>
            <a:ext cx="4957200" cy="291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16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fltVal val="0"/>
                                          </p:val>
                                        </p:tav>
                                        <p:tav tm="100000">
                                          <p:val>
                                            <p:strVal val="#ppt_w"/>
                                          </p:val>
                                        </p:tav>
                                      </p:tavLst>
                                    </p:anim>
                                    <p:anim calcmode="lin" valueType="num">
                                      <p:cBhvr>
                                        <p:cTn id="23" dur="1000" fill="hold"/>
                                        <p:tgtEl>
                                          <p:spTgt spid="18"/>
                                        </p:tgtEl>
                                        <p:attrNameLst>
                                          <p:attrName>ppt_h</p:attrName>
                                        </p:attrNameLst>
                                      </p:cBhvr>
                                      <p:tavLst>
                                        <p:tav tm="0">
                                          <p:val>
                                            <p:fltVal val="0"/>
                                          </p:val>
                                        </p:tav>
                                        <p:tav tm="100000">
                                          <p:val>
                                            <p:strVal val="#ppt_h"/>
                                          </p:val>
                                        </p:tav>
                                      </p:tavLst>
                                    </p:anim>
                                    <p:anim calcmode="lin" valueType="num">
                                      <p:cBhvr>
                                        <p:cTn id="24" dur="1000" fill="hold"/>
                                        <p:tgtEl>
                                          <p:spTgt spid="18"/>
                                        </p:tgtEl>
                                        <p:attrNameLst>
                                          <p:attrName>style.rotation</p:attrName>
                                        </p:attrNameLst>
                                      </p:cBhvr>
                                      <p:tavLst>
                                        <p:tav tm="0">
                                          <p:val>
                                            <p:fltVal val="90"/>
                                          </p:val>
                                        </p:tav>
                                        <p:tav tm="100000">
                                          <p:val>
                                            <p:fltVal val="0"/>
                                          </p:val>
                                        </p:tav>
                                      </p:tavLst>
                                    </p:anim>
                                    <p:animEffect transition="in" filter="fade">
                                      <p:cBhvr>
                                        <p:cTn id="25" dur="1000"/>
                                        <p:tgtEl>
                                          <p:spTgt spid="18"/>
                                        </p:tgtEl>
                                      </p:cBhvr>
                                    </p:animEffect>
                                  </p:childTnLst>
                                </p:cTn>
                              </p:par>
                              <p:par>
                                <p:cTn id="26" presetID="31" presetClass="entr" presetSubtype="0" fill="hold" nodeType="withEffect">
                                  <p:stCondLst>
                                    <p:cond delay="0"/>
                                  </p:stCondLst>
                                  <p:childTnLst>
                                    <p:set>
                                      <p:cBhvr>
                                        <p:cTn id="27" dur="1" fill="hold">
                                          <p:stCondLst>
                                            <p:cond delay="0"/>
                                          </p:stCondLst>
                                        </p:cTn>
                                        <p:tgtEl>
                                          <p:spTgt spid="4100"/>
                                        </p:tgtEl>
                                        <p:attrNameLst>
                                          <p:attrName>style.visibility</p:attrName>
                                        </p:attrNameLst>
                                      </p:cBhvr>
                                      <p:to>
                                        <p:strVal val="visible"/>
                                      </p:to>
                                    </p:set>
                                    <p:anim calcmode="lin" valueType="num">
                                      <p:cBhvr>
                                        <p:cTn id="28" dur="1000" fill="hold"/>
                                        <p:tgtEl>
                                          <p:spTgt spid="4100"/>
                                        </p:tgtEl>
                                        <p:attrNameLst>
                                          <p:attrName>ppt_w</p:attrName>
                                        </p:attrNameLst>
                                      </p:cBhvr>
                                      <p:tavLst>
                                        <p:tav tm="0">
                                          <p:val>
                                            <p:fltVal val="0"/>
                                          </p:val>
                                        </p:tav>
                                        <p:tav tm="100000">
                                          <p:val>
                                            <p:strVal val="#ppt_w"/>
                                          </p:val>
                                        </p:tav>
                                      </p:tavLst>
                                    </p:anim>
                                    <p:anim calcmode="lin" valueType="num">
                                      <p:cBhvr>
                                        <p:cTn id="29" dur="1000" fill="hold"/>
                                        <p:tgtEl>
                                          <p:spTgt spid="4100"/>
                                        </p:tgtEl>
                                        <p:attrNameLst>
                                          <p:attrName>ppt_h</p:attrName>
                                        </p:attrNameLst>
                                      </p:cBhvr>
                                      <p:tavLst>
                                        <p:tav tm="0">
                                          <p:val>
                                            <p:fltVal val="0"/>
                                          </p:val>
                                        </p:tav>
                                        <p:tav tm="100000">
                                          <p:val>
                                            <p:strVal val="#ppt_h"/>
                                          </p:val>
                                        </p:tav>
                                      </p:tavLst>
                                    </p:anim>
                                    <p:anim calcmode="lin" valueType="num">
                                      <p:cBhvr>
                                        <p:cTn id="30" dur="1000" fill="hold"/>
                                        <p:tgtEl>
                                          <p:spTgt spid="4100"/>
                                        </p:tgtEl>
                                        <p:attrNameLst>
                                          <p:attrName>style.rotation</p:attrName>
                                        </p:attrNameLst>
                                      </p:cBhvr>
                                      <p:tavLst>
                                        <p:tav tm="0">
                                          <p:val>
                                            <p:fltVal val="90"/>
                                          </p:val>
                                        </p:tav>
                                        <p:tav tm="100000">
                                          <p:val>
                                            <p:fltVal val="0"/>
                                          </p:val>
                                        </p:tav>
                                      </p:tavLst>
                                    </p:anim>
                                    <p:animEffect transition="in" filter="fade">
                                      <p:cBhvr>
                                        <p:cTn id="31" dur="1000"/>
                                        <p:tgtEl>
                                          <p:spTgt spid="410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9458"/>
                                        </p:tgtEl>
                                        <p:attrNameLst>
                                          <p:attrName>style.visibility</p:attrName>
                                        </p:attrNameLst>
                                      </p:cBhvr>
                                      <p:to>
                                        <p:strVal val="visible"/>
                                      </p:to>
                                    </p:set>
                                    <p:animEffect transition="in" filter="fade">
                                      <p:cBhvr>
                                        <p:cTn id="36" dur="1000"/>
                                        <p:tgtEl>
                                          <p:spTgt spid="19458"/>
                                        </p:tgtEl>
                                      </p:cBhvr>
                                    </p:animEffect>
                                    <p:anim calcmode="lin" valueType="num">
                                      <p:cBhvr>
                                        <p:cTn id="37" dur="1000" fill="hold"/>
                                        <p:tgtEl>
                                          <p:spTgt spid="19458"/>
                                        </p:tgtEl>
                                        <p:attrNameLst>
                                          <p:attrName>ppt_x</p:attrName>
                                        </p:attrNameLst>
                                      </p:cBhvr>
                                      <p:tavLst>
                                        <p:tav tm="0">
                                          <p:val>
                                            <p:strVal val="#ppt_x"/>
                                          </p:val>
                                        </p:tav>
                                        <p:tav tm="100000">
                                          <p:val>
                                            <p:strVal val="#ppt_x"/>
                                          </p:val>
                                        </p:tav>
                                      </p:tavLst>
                                    </p:anim>
                                    <p:anim calcmode="lin" valueType="num">
                                      <p:cBhvr>
                                        <p:cTn id="38" dur="1000" fill="hold"/>
                                        <p:tgtEl>
                                          <p:spTgt spid="1945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9460"/>
                                        </p:tgtEl>
                                        <p:attrNameLst>
                                          <p:attrName>style.visibility</p:attrName>
                                        </p:attrNameLst>
                                      </p:cBhvr>
                                      <p:to>
                                        <p:strVal val="visible"/>
                                      </p:to>
                                    </p:set>
                                    <p:animEffect transition="in" filter="fade">
                                      <p:cBhvr>
                                        <p:cTn id="41" dur="1000"/>
                                        <p:tgtEl>
                                          <p:spTgt spid="19460"/>
                                        </p:tgtEl>
                                      </p:cBhvr>
                                    </p:animEffect>
                                    <p:anim calcmode="lin" valueType="num">
                                      <p:cBhvr>
                                        <p:cTn id="42" dur="1000" fill="hold"/>
                                        <p:tgtEl>
                                          <p:spTgt spid="19460"/>
                                        </p:tgtEl>
                                        <p:attrNameLst>
                                          <p:attrName>ppt_x</p:attrName>
                                        </p:attrNameLst>
                                      </p:cBhvr>
                                      <p:tavLst>
                                        <p:tav tm="0">
                                          <p:val>
                                            <p:strVal val="#ppt_x"/>
                                          </p:val>
                                        </p:tav>
                                        <p:tav tm="100000">
                                          <p:val>
                                            <p:strVal val="#ppt_x"/>
                                          </p:val>
                                        </p:tav>
                                      </p:tavLst>
                                    </p:anim>
                                    <p:anim calcmode="lin" valueType="num">
                                      <p:cBhvr>
                                        <p:cTn id="43"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1"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80512" cy="154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0" y="-27384"/>
            <a:ext cx="9180512" cy="979266"/>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dirty="0"/>
          </a:p>
        </p:txBody>
      </p:sp>
      <p:sp>
        <p:nvSpPr>
          <p:cNvPr id="15" name="Rectangle 14"/>
          <p:cNvSpPr/>
          <p:nvPr/>
        </p:nvSpPr>
        <p:spPr>
          <a:xfrm>
            <a:off x="179512" y="28552"/>
            <a:ext cx="8964488" cy="923330"/>
          </a:xfrm>
          <a:prstGeom prst="rect">
            <a:avLst/>
          </a:prstGeom>
          <a:noFill/>
        </p:spPr>
        <p:txBody>
          <a:bodyPr wrap="square" lIns="91440" tIns="45720" rIns="91440" bIns="45720">
            <a:spAutoFit/>
          </a:bodyPr>
          <a:lstStyle/>
          <a:p>
            <a:pPr algn="ctr"/>
            <a:r>
              <a:rPr lang="en-U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Application in parking lots </a:t>
            </a:r>
            <a:r>
              <a:rPr lang="en-US" altLang="zh-TW" sz="5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recognition</a:t>
            </a:r>
            <a:endParaRPr lang="en-U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11" name="投影片編號版面配置區 10">
            <a:extLst>
              <a:ext uri="{FF2B5EF4-FFF2-40B4-BE49-F238E27FC236}">
                <a16:creationId xmlns:a16="http://schemas.microsoft.com/office/drawing/2014/main" xmlns="" id="{762D6CE4-0E63-408C-A58A-33C5474AE2D7}"/>
              </a:ext>
            </a:extLst>
          </p:cNvPr>
          <p:cNvSpPr>
            <a:spLocks noGrp="1"/>
          </p:cNvSpPr>
          <p:nvPr>
            <p:ph type="sldNum" sz="quarter" idx="12"/>
          </p:nvPr>
        </p:nvSpPr>
        <p:spPr/>
        <p:txBody>
          <a:bodyPr/>
          <a:lstStyle/>
          <a:p>
            <a:fld id="{607B754A-BE32-4674-88FE-4BF5CA009B3A}" type="slidenum">
              <a:rPr lang="en-US" altLang="zh-TW" smtClean="0"/>
              <a:pPr/>
              <a:t>19</a:t>
            </a:fld>
            <a:endParaRPr lang="en-US" altLang="zh-TW" dirty="0"/>
          </a:p>
        </p:txBody>
      </p:sp>
      <p:sp>
        <p:nvSpPr>
          <p:cNvPr id="18" name="文字方塊 17">
            <a:extLst>
              <a:ext uri="{FF2B5EF4-FFF2-40B4-BE49-F238E27FC236}">
                <a16:creationId xmlns:a16="http://schemas.microsoft.com/office/drawing/2014/main" xmlns="" id="{57E6C484-8954-4A73-8EEB-A822A66D7CA7}"/>
              </a:ext>
            </a:extLst>
          </p:cNvPr>
          <p:cNvSpPr txBox="1"/>
          <p:nvPr/>
        </p:nvSpPr>
        <p:spPr>
          <a:xfrm>
            <a:off x="179512" y="908720"/>
            <a:ext cx="8784976" cy="1569660"/>
          </a:xfrm>
          <a:prstGeom prst="rect">
            <a:avLst/>
          </a:prstGeom>
          <a:noFill/>
        </p:spPr>
        <p:txBody>
          <a:bodyPr wrap="square" rtlCol="0">
            <a:spAutoFit/>
          </a:bodyPr>
          <a:lstStyle/>
          <a:p>
            <a:r>
              <a:rPr lang="en-US" altLang="zh-TW" sz="3200" b="1"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Suitable for vehicle inspection when police cars patrol parking lots. </a:t>
            </a:r>
            <a:endParaRPr lang="en-US" altLang="zh-TW" sz="3200"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endParaRPr>
          </a:p>
          <a:p>
            <a:r>
              <a:rPr lang="en-US" altLang="zh-TW" sz="3200"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Deploy </a:t>
            </a:r>
            <a:r>
              <a:rPr lang="en-US" altLang="zh-TW" sz="3200" b="1"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dual cameras on a system to recognize vehicles in bilateral parking spaces at the same </a:t>
            </a:r>
            <a:r>
              <a:rPr lang="en-US" altLang="zh-TW" sz="3200"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time.</a:t>
            </a:r>
            <a:endParaRPr lang="zh-TW" altLang="en-US" sz="3200" b="1"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endParaRPr>
          </a:p>
        </p:txBody>
      </p:sp>
      <p:pic>
        <p:nvPicPr>
          <p:cNvPr id="20482" name="Picture 2" descr="https://www.i-view.com.tw/wp-content/uploads/2021/04/ANPR-polic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26" y="2647810"/>
            <a:ext cx="4431567" cy="26068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484" name="Picture 4" descr="https://www.i-view.com.tw/wp-content/uploads/2021/04/ALPR-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831" y="4005063"/>
            <a:ext cx="4392488" cy="24991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01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fltVal val="0"/>
                                          </p:val>
                                        </p:tav>
                                        <p:tav tm="100000">
                                          <p:val>
                                            <p:strVal val="#ppt_w"/>
                                          </p:val>
                                        </p:tav>
                                      </p:tavLst>
                                    </p:anim>
                                    <p:anim calcmode="lin" valueType="num">
                                      <p:cBhvr>
                                        <p:cTn id="23" dur="1000" fill="hold"/>
                                        <p:tgtEl>
                                          <p:spTgt spid="18"/>
                                        </p:tgtEl>
                                        <p:attrNameLst>
                                          <p:attrName>ppt_h</p:attrName>
                                        </p:attrNameLst>
                                      </p:cBhvr>
                                      <p:tavLst>
                                        <p:tav tm="0">
                                          <p:val>
                                            <p:fltVal val="0"/>
                                          </p:val>
                                        </p:tav>
                                        <p:tav tm="100000">
                                          <p:val>
                                            <p:strVal val="#ppt_h"/>
                                          </p:val>
                                        </p:tav>
                                      </p:tavLst>
                                    </p:anim>
                                    <p:anim calcmode="lin" valueType="num">
                                      <p:cBhvr>
                                        <p:cTn id="24" dur="1000" fill="hold"/>
                                        <p:tgtEl>
                                          <p:spTgt spid="18"/>
                                        </p:tgtEl>
                                        <p:attrNameLst>
                                          <p:attrName>style.rotation</p:attrName>
                                        </p:attrNameLst>
                                      </p:cBhvr>
                                      <p:tavLst>
                                        <p:tav tm="0">
                                          <p:val>
                                            <p:fltVal val="90"/>
                                          </p:val>
                                        </p:tav>
                                        <p:tav tm="100000">
                                          <p:val>
                                            <p:fltVal val="0"/>
                                          </p:val>
                                        </p:tav>
                                      </p:tavLst>
                                    </p:anim>
                                    <p:animEffect transition="in" filter="fade">
                                      <p:cBhvr>
                                        <p:cTn id="25" dur="1000"/>
                                        <p:tgtEl>
                                          <p:spTgt spid="18"/>
                                        </p:tgtEl>
                                      </p:cBhvr>
                                    </p:animEffect>
                                  </p:childTnLst>
                                </p:cTn>
                              </p:par>
                              <p:par>
                                <p:cTn id="26" presetID="31" presetClass="entr" presetSubtype="0" fill="hold" nodeType="withEffect">
                                  <p:stCondLst>
                                    <p:cond delay="0"/>
                                  </p:stCondLst>
                                  <p:childTnLst>
                                    <p:set>
                                      <p:cBhvr>
                                        <p:cTn id="27" dur="1" fill="hold">
                                          <p:stCondLst>
                                            <p:cond delay="0"/>
                                          </p:stCondLst>
                                        </p:cTn>
                                        <p:tgtEl>
                                          <p:spTgt spid="4100"/>
                                        </p:tgtEl>
                                        <p:attrNameLst>
                                          <p:attrName>style.visibility</p:attrName>
                                        </p:attrNameLst>
                                      </p:cBhvr>
                                      <p:to>
                                        <p:strVal val="visible"/>
                                      </p:to>
                                    </p:set>
                                    <p:anim calcmode="lin" valueType="num">
                                      <p:cBhvr>
                                        <p:cTn id="28" dur="1000" fill="hold"/>
                                        <p:tgtEl>
                                          <p:spTgt spid="4100"/>
                                        </p:tgtEl>
                                        <p:attrNameLst>
                                          <p:attrName>ppt_w</p:attrName>
                                        </p:attrNameLst>
                                      </p:cBhvr>
                                      <p:tavLst>
                                        <p:tav tm="0">
                                          <p:val>
                                            <p:fltVal val="0"/>
                                          </p:val>
                                        </p:tav>
                                        <p:tav tm="100000">
                                          <p:val>
                                            <p:strVal val="#ppt_w"/>
                                          </p:val>
                                        </p:tav>
                                      </p:tavLst>
                                    </p:anim>
                                    <p:anim calcmode="lin" valueType="num">
                                      <p:cBhvr>
                                        <p:cTn id="29" dur="1000" fill="hold"/>
                                        <p:tgtEl>
                                          <p:spTgt spid="4100"/>
                                        </p:tgtEl>
                                        <p:attrNameLst>
                                          <p:attrName>ppt_h</p:attrName>
                                        </p:attrNameLst>
                                      </p:cBhvr>
                                      <p:tavLst>
                                        <p:tav tm="0">
                                          <p:val>
                                            <p:fltVal val="0"/>
                                          </p:val>
                                        </p:tav>
                                        <p:tav tm="100000">
                                          <p:val>
                                            <p:strVal val="#ppt_h"/>
                                          </p:val>
                                        </p:tav>
                                      </p:tavLst>
                                    </p:anim>
                                    <p:anim calcmode="lin" valueType="num">
                                      <p:cBhvr>
                                        <p:cTn id="30" dur="1000" fill="hold"/>
                                        <p:tgtEl>
                                          <p:spTgt spid="4100"/>
                                        </p:tgtEl>
                                        <p:attrNameLst>
                                          <p:attrName>style.rotation</p:attrName>
                                        </p:attrNameLst>
                                      </p:cBhvr>
                                      <p:tavLst>
                                        <p:tav tm="0">
                                          <p:val>
                                            <p:fltVal val="90"/>
                                          </p:val>
                                        </p:tav>
                                        <p:tav tm="100000">
                                          <p:val>
                                            <p:fltVal val="0"/>
                                          </p:val>
                                        </p:tav>
                                      </p:tavLst>
                                    </p:anim>
                                    <p:animEffect transition="in" filter="fade">
                                      <p:cBhvr>
                                        <p:cTn id="31" dur="1000"/>
                                        <p:tgtEl>
                                          <p:spTgt spid="410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482"/>
                                        </p:tgtEl>
                                        <p:attrNameLst>
                                          <p:attrName>style.visibility</p:attrName>
                                        </p:attrNameLst>
                                      </p:cBhvr>
                                      <p:to>
                                        <p:strVal val="visible"/>
                                      </p:to>
                                    </p:set>
                                    <p:animEffect transition="in" filter="fade">
                                      <p:cBhvr>
                                        <p:cTn id="36" dur="1000"/>
                                        <p:tgtEl>
                                          <p:spTgt spid="20482"/>
                                        </p:tgtEl>
                                      </p:cBhvr>
                                    </p:animEffect>
                                    <p:anim calcmode="lin" valueType="num">
                                      <p:cBhvr>
                                        <p:cTn id="37" dur="1000" fill="hold"/>
                                        <p:tgtEl>
                                          <p:spTgt spid="20482"/>
                                        </p:tgtEl>
                                        <p:attrNameLst>
                                          <p:attrName>ppt_x</p:attrName>
                                        </p:attrNameLst>
                                      </p:cBhvr>
                                      <p:tavLst>
                                        <p:tav tm="0">
                                          <p:val>
                                            <p:strVal val="#ppt_x"/>
                                          </p:val>
                                        </p:tav>
                                        <p:tav tm="100000">
                                          <p:val>
                                            <p:strVal val="#ppt_x"/>
                                          </p:val>
                                        </p:tav>
                                      </p:tavLst>
                                    </p:anim>
                                    <p:anim calcmode="lin" valueType="num">
                                      <p:cBhvr>
                                        <p:cTn id="38"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0484"/>
                                        </p:tgtEl>
                                        <p:attrNameLst>
                                          <p:attrName>style.visibility</p:attrName>
                                        </p:attrNameLst>
                                      </p:cBhvr>
                                      <p:to>
                                        <p:strVal val="visible"/>
                                      </p:to>
                                    </p:set>
                                    <p:animEffect transition="in" filter="fade">
                                      <p:cBhvr>
                                        <p:cTn id="43" dur="1000"/>
                                        <p:tgtEl>
                                          <p:spTgt spid="20484"/>
                                        </p:tgtEl>
                                      </p:cBhvr>
                                    </p:animEffect>
                                    <p:anim calcmode="lin" valueType="num">
                                      <p:cBhvr>
                                        <p:cTn id="44" dur="1000" fill="hold"/>
                                        <p:tgtEl>
                                          <p:spTgt spid="20484"/>
                                        </p:tgtEl>
                                        <p:attrNameLst>
                                          <p:attrName>ppt_x</p:attrName>
                                        </p:attrNameLst>
                                      </p:cBhvr>
                                      <p:tavLst>
                                        <p:tav tm="0">
                                          <p:val>
                                            <p:strVal val="#ppt_x"/>
                                          </p:val>
                                        </p:tav>
                                        <p:tav tm="100000">
                                          <p:val>
                                            <p:strVal val="#ppt_x"/>
                                          </p:val>
                                        </p:tav>
                                      </p:tavLst>
                                    </p:anim>
                                    <p:anim calcmode="lin" valueType="num">
                                      <p:cBhvr>
                                        <p:cTn id="45"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1"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0" y="-27384"/>
            <a:ext cx="9144000" cy="981076"/>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a:p>
        </p:txBody>
      </p:sp>
      <p:sp>
        <p:nvSpPr>
          <p:cNvPr id="15" name="Rectangle 14"/>
          <p:cNvSpPr/>
          <p:nvPr/>
        </p:nvSpPr>
        <p:spPr>
          <a:xfrm>
            <a:off x="216024" y="57398"/>
            <a:ext cx="8820472" cy="923330"/>
          </a:xfrm>
          <a:prstGeom prst="rect">
            <a:avLst/>
          </a:prstGeom>
          <a:noFill/>
        </p:spPr>
        <p:txBody>
          <a:bodyPr wrap="square" lIns="91440" tIns="45720" rIns="91440" bIns="45720">
            <a:spAutoFit/>
          </a:bodyPr>
          <a:lstStyle/>
          <a:p>
            <a:pPr algn="ctr"/>
            <a:r>
              <a:rPr lang="en-U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What are </a:t>
            </a:r>
            <a:r>
              <a:rPr lang="en-US" altLang="zh-TW" sz="5400" b="1" dirty="0" err="1">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i</a:t>
            </a:r>
            <a:r>
              <a:rPr lang="en-U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-View Video Surveillance Solutions?</a:t>
            </a:r>
            <a:endParaRPr lang="es-E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pic>
        <p:nvPicPr>
          <p:cNvPr id="7" name="圖片 6">
            <a:extLst>
              <a:ext uri="{FF2B5EF4-FFF2-40B4-BE49-F238E27FC236}">
                <a16:creationId xmlns:a16="http://schemas.microsoft.com/office/drawing/2014/main" xmlns="" id="{44A54DF5-FED5-4AFE-A4A2-6392B22A2C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2320" y="5734774"/>
            <a:ext cx="1514838" cy="720080"/>
          </a:xfrm>
          <a:prstGeom prst="rect">
            <a:avLst/>
          </a:prstGeom>
        </p:spPr>
      </p:pic>
      <p:sp>
        <p:nvSpPr>
          <p:cNvPr id="4" name="投影片編號版面配置區 3">
            <a:extLst>
              <a:ext uri="{FF2B5EF4-FFF2-40B4-BE49-F238E27FC236}">
                <a16:creationId xmlns:a16="http://schemas.microsoft.com/office/drawing/2014/main" xmlns="" id="{3C8D150F-B752-4B5C-BF1C-8B32D58DE131}"/>
              </a:ext>
            </a:extLst>
          </p:cNvPr>
          <p:cNvSpPr>
            <a:spLocks noGrp="1"/>
          </p:cNvSpPr>
          <p:nvPr>
            <p:ph type="sldNum" sz="quarter" idx="12"/>
          </p:nvPr>
        </p:nvSpPr>
        <p:spPr/>
        <p:txBody>
          <a:bodyPr/>
          <a:lstStyle/>
          <a:p>
            <a:fld id="{607B754A-BE32-4674-88FE-4BF5CA009B3A}" type="slidenum">
              <a:rPr lang="en-US" altLang="zh-TW" smtClean="0"/>
              <a:pPr/>
              <a:t>2</a:t>
            </a:fld>
            <a:endParaRPr lang="en-US" altLang="zh-TW"/>
          </a:p>
        </p:txBody>
      </p:sp>
      <p:pic>
        <p:nvPicPr>
          <p:cNvPr id="6" name="圖片 5">
            <a:extLst>
              <a:ext uri="{FF2B5EF4-FFF2-40B4-BE49-F238E27FC236}">
                <a16:creationId xmlns:a16="http://schemas.microsoft.com/office/drawing/2014/main" xmlns="" id="{602795B7-5C0C-443A-8BD8-6EC212182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0728"/>
            <a:ext cx="9144000" cy="5886102"/>
          </a:xfrm>
          <a:prstGeom prst="rect">
            <a:avLst/>
          </a:prstGeom>
        </p:spPr>
      </p:pic>
    </p:spTree>
    <p:extLst>
      <p:ext uri="{BB962C8B-B14F-4D97-AF65-F5344CB8AC3E}">
        <p14:creationId xmlns:p14="http://schemas.microsoft.com/office/powerpoint/2010/main" val="179619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80512" cy="154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0" y="-27384"/>
            <a:ext cx="9180512" cy="979266"/>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dirty="0"/>
          </a:p>
        </p:txBody>
      </p:sp>
      <p:sp>
        <p:nvSpPr>
          <p:cNvPr id="15" name="Rectangle 14"/>
          <p:cNvSpPr/>
          <p:nvPr/>
        </p:nvSpPr>
        <p:spPr>
          <a:xfrm>
            <a:off x="-36512" y="28552"/>
            <a:ext cx="9433048" cy="861774"/>
          </a:xfrm>
          <a:prstGeom prst="rect">
            <a:avLst/>
          </a:prstGeom>
          <a:noFill/>
        </p:spPr>
        <p:txBody>
          <a:bodyPr wrap="square" lIns="91440" tIns="45720" rIns="91440" bIns="45720">
            <a:spAutoFit/>
          </a:bodyPr>
          <a:lstStyle/>
          <a:p>
            <a:pPr algn="ctr"/>
            <a:r>
              <a:rPr lang="en-US" altLang="zh-TW" sz="50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Parked police car recognizes vehicles on the </a:t>
            </a:r>
            <a:r>
              <a:rPr lang="en-US" altLang="zh-TW" sz="50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road</a:t>
            </a:r>
            <a:endParaRPr lang="en-US" altLang="zh-TW" sz="50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11" name="投影片編號版面配置區 10">
            <a:extLst>
              <a:ext uri="{FF2B5EF4-FFF2-40B4-BE49-F238E27FC236}">
                <a16:creationId xmlns:a16="http://schemas.microsoft.com/office/drawing/2014/main" xmlns="" id="{762D6CE4-0E63-408C-A58A-33C5474AE2D7}"/>
              </a:ext>
            </a:extLst>
          </p:cNvPr>
          <p:cNvSpPr>
            <a:spLocks noGrp="1"/>
          </p:cNvSpPr>
          <p:nvPr>
            <p:ph type="sldNum" sz="quarter" idx="12"/>
          </p:nvPr>
        </p:nvSpPr>
        <p:spPr/>
        <p:txBody>
          <a:bodyPr/>
          <a:lstStyle/>
          <a:p>
            <a:fld id="{607B754A-BE32-4674-88FE-4BF5CA009B3A}" type="slidenum">
              <a:rPr lang="en-US" altLang="zh-TW" smtClean="0"/>
              <a:pPr/>
              <a:t>20</a:t>
            </a:fld>
            <a:endParaRPr lang="en-US" altLang="zh-TW" dirty="0"/>
          </a:p>
        </p:txBody>
      </p:sp>
      <p:sp>
        <p:nvSpPr>
          <p:cNvPr id="18" name="文字方塊 17">
            <a:extLst>
              <a:ext uri="{FF2B5EF4-FFF2-40B4-BE49-F238E27FC236}">
                <a16:creationId xmlns:a16="http://schemas.microsoft.com/office/drawing/2014/main" xmlns="" id="{57E6C484-8954-4A73-8EEB-A822A66D7CA7}"/>
              </a:ext>
            </a:extLst>
          </p:cNvPr>
          <p:cNvSpPr txBox="1"/>
          <p:nvPr/>
        </p:nvSpPr>
        <p:spPr>
          <a:xfrm>
            <a:off x="107504" y="923236"/>
            <a:ext cx="9001000" cy="1569660"/>
          </a:xfrm>
          <a:prstGeom prst="rect">
            <a:avLst/>
          </a:prstGeom>
          <a:noFill/>
        </p:spPr>
        <p:txBody>
          <a:bodyPr wrap="square" rtlCol="0">
            <a:spAutoFit/>
          </a:bodyPr>
          <a:lstStyle/>
          <a:p>
            <a:r>
              <a:rPr lang="en-US" altLang="zh-TW" sz="3200" b="1"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When a patrol police car parks on the roadside, the system can identify both the vehicle's license plate number and the pedestrian's face to search for illegal vehicles and wanted criminals or find missing </a:t>
            </a:r>
            <a:r>
              <a:rPr lang="en-US" altLang="zh-TW" sz="3200"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persons.</a:t>
            </a:r>
            <a:endParaRPr lang="zh-TW" altLang="en-US" sz="3200" b="1"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endParaRPr>
          </a:p>
        </p:txBody>
      </p:sp>
      <p:pic>
        <p:nvPicPr>
          <p:cNvPr id="21506" name="Picture 2" descr="https://www.i-view.com.tw/wp-content/uploads/2021/04/ALPR-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492896"/>
            <a:ext cx="6915600" cy="40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fltVal val="0"/>
                                          </p:val>
                                        </p:tav>
                                        <p:tav tm="100000">
                                          <p:val>
                                            <p:strVal val="#ppt_w"/>
                                          </p:val>
                                        </p:tav>
                                      </p:tavLst>
                                    </p:anim>
                                    <p:anim calcmode="lin" valueType="num">
                                      <p:cBhvr>
                                        <p:cTn id="23" dur="1000" fill="hold"/>
                                        <p:tgtEl>
                                          <p:spTgt spid="18"/>
                                        </p:tgtEl>
                                        <p:attrNameLst>
                                          <p:attrName>ppt_h</p:attrName>
                                        </p:attrNameLst>
                                      </p:cBhvr>
                                      <p:tavLst>
                                        <p:tav tm="0">
                                          <p:val>
                                            <p:fltVal val="0"/>
                                          </p:val>
                                        </p:tav>
                                        <p:tav tm="100000">
                                          <p:val>
                                            <p:strVal val="#ppt_h"/>
                                          </p:val>
                                        </p:tav>
                                      </p:tavLst>
                                    </p:anim>
                                    <p:anim calcmode="lin" valueType="num">
                                      <p:cBhvr>
                                        <p:cTn id="24" dur="1000" fill="hold"/>
                                        <p:tgtEl>
                                          <p:spTgt spid="18"/>
                                        </p:tgtEl>
                                        <p:attrNameLst>
                                          <p:attrName>style.rotation</p:attrName>
                                        </p:attrNameLst>
                                      </p:cBhvr>
                                      <p:tavLst>
                                        <p:tav tm="0">
                                          <p:val>
                                            <p:fltVal val="90"/>
                                          </p:val>
                                        </p:tav>
                                        <p:tav tm="100000">
                                          <p:val>
                                            <p:fltVal val="0"/>
                                          </p:val>
                                        </p:tav>
                                      </p:tavLst>
                                    </p:anim>
                                    <p:animEffect transition="in" filter="fade">
                                      <p:cBhvr>
                                        <p:cTn id="25" dur="1000"/>
                                        <p:tgtEl>
                                          <p:spTgt spid="18"/>
                                        </p:tgtEl>
                                      </p:cBhvr>
                                    </p:animEffect>
                                  </p:childTnLst>
                                </p:cTn>
                              </p:par>
                              <p:par>
                                <p:cTn id="26" presetID="31" presetClass="entr" presetSubtype="0" fill="hold" nodeType="withEffect">
                                  <p:stCondLst>
                                    <p:cond delay="0"/>
                                  </p:stCondLst>
                                  <p:childTnLst>
                                    <p:set>
                                      <p:cBhvr>
                                        <p:cTn id="27" dur="1" fill="hold">
                                          <p:stCondLst>
                                            <p:cond delay="0"/>
                                          </p:stCondLst>
                                        </p:cTn>
                                        <p:tgtEl>
                                          <p:spTgt spid="4100"/>
                                        </p:tgtEl>
                                        <p:attrNameLst>
                                          <p:attrName>style.visibility</p:attrName>
                                        </p:attrNameLst>
                                      </p:cBhvr>
                                      <p:to>
                                        <p:strVal val="visible"/>
                                      </p:to>
                                    </p:set>
                                    <p:anim calcmode="lin" valueType="num">
                                      <p:cBhvr>
                                        <p:cTn id="28" dur="1000" fill="hold"/>
                                        <p:tgtEl>
                                          <p:spTgt spid="4100"/>
                                        </p:tgtEl>
                                        <p:attrNameLst>
                                          <p:attrName>ppt_w</p:attrName>
                                        </p:attrNameLst>
                                      </p:cBhvr>
                                      <p:tavLst>
                                        <p:tav tm="0">
                                          <p:val>
                                            <p:fltVal val="0"/>
                                          </p:val>
                                        </p:tav>
                                        <p:tav tm="100000">
                                          <p:val>
                                            <p:strVal val="#ppt_w"/>
                                          </p:val>
                                        </p:tav>
                                      </p:tavLst>
                                    </p:anim>
                                    <p:anim calcmode="lin" valueType="num">
                                      <p:cBhvr>
                                        <p:cTn id="29" dur="1000" fill="hold"/>
                                        <p:tgtEl>
                                          <p:spTgt spid="4100"/>
                                        </p:tgtEl>
                                        <p:attrNameLst>
                                          <p:attrName>ppt_h</p:attrName>
                                        </p:attrNameLst>
                                      </p:cBhvr>
                                      <p:tavLst>
                                        <p:tav tm="0">
                                          <p:val>
                                            <p:fltVal val="0"/>
                                          </p:val>
                                        </p:tav>
                                        <p:tav tm="100000">
                                          <p:val>
                                            <p:strVal val="#ppt_h"/>
                                          </p:val>
                                        </p:tav>
                                      </p:tavLst>
                                    </p:anim>
                                    <p:anim calcmode="lin" valueType="num">
                                      <p:cBhvr>
                                        <p:cTn id="30" dur="1000" fill="hold"/>
                                        <p:tgtEl>
                                          <p:spTgt spid="4100"/>
                                        </p:tgtEl>
                                        <p:attrNameLst>
                                          <p:attrName>style.rotation</p:attrName>
                                        </p:attrNameLst>
                                      </p:cBhvr>
                                      <p:tavLst>
                                        <p:tav tm="0">
                                          <p:val>
                                            <p:fltVal val="90"/>
                                          </p:val>
                                        </p:tav>
                                        <p:tav tm="100000">
                                          <p:val>
                                            <p:fltVal val="0"/>
                                          </p:val>
                                        </p:tav>
                                      </p:tavLst>
                                    </p:anim>
                                    <p:animEffect transition="in" filter="fade">
                                      <p:cBhvr>
                                        <p:cTn id="31" dur="1000"/>
                                        <p:tgtEl>
                                          <p:spTgt spid="410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1506"/>
                                        </p:tgtEl>
                                        <p:attrNameLst>
                                          <p:attrName>style.visibility</p:attrName>
                                        </p:attrNameLst>
                                      </p:cBhvr>
                                      <p:to>
                                        <p:strVal val="visible"/>
                                      </p:to>
                                    </p:set>
                                    <p:animEffect transition="in" filter="fade">
                                      <p:cBhvr>
                                        <p:cTn id="36" dur="1000"/>
                                        <p:tgtEl>
                                          <p:spTgt spid="21506"/>
                                        </p:tgtEl>
                                      </p:cBhvr>
                                    </p:animEffect>
                                    <p:anim calcmode="lin" valueType="num">
                                      <p:cBhvr>
                                        <p:cTn id="37" dur="1000" fill="hold"/>
                                        <p:tgtEl>
                                          <p:spTgt spid="21506"/>
                                        </p:tgtEl>
                                        <p:attrNameLst>
                                          <p:attrName>ppt_x</p:attrName>
                                        </p:attrNameLst>
                                      </p:cBhvr>
                                      <p:tavLst>
                                        <p:tav tm="0">
                                          <p:val>
                                            <p:strVal val="#ppt_x"/>
                                          </p:val>
                                        </p:tav>
                                        <p:tav tm="100000">
                                          <p:val>
                                            <p:strVal val="#ppt_x"/>
                                          </p:val>
                                        </p:tav>
                                      </p:tavLst>
                                    </p:anim>
                                    <p:anim calcmode="lin" valueType="num">
                                      <p:cBhvr>
                                        <p:cTn id="38"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1"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669710"/>
            <a:ext cx="3168352" cy="35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0" y="-27384"/>
            <a:ext cx="9180512" cy="979266"/>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dirty="0"/>
          </a:p>
        </p:txBody>
      </p:sp>
      <p:sp>
        <p:nvSpPr>
          <p:cNvPr id="15" name="Rectangle 14"/>
          <p:cNvSpPr/>
          <p:nvPr/>
        </p:nvSpPr>
        <p:spPr>
          <a:xfrm>
            <a:off x="179512" y="28552"/>
            <a:ext cx="8964488" cy="923330"/>
          </a:xfrm>
          <a:prstGeom prst="rect">
            <a:avLst/>
          </a:prstGeom>
          <a:noFill/>
        </p:spPr>
        <p:txBody>
          <a:bodyPr wrap="square" lIns="91440" tIns="45720" rIns="91440" bIns="45720">
            <a:spAutoFit/>
          </a:bodyPr>
          <a:lstStyle/>
          <a:p>
            <a:pPr algn="ctr"/>
            <a:r>
              <a:rPr lang="en-U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PlateFinder® </a:t>
            </a:r>
            <a:r>
              <a:rPr lang="en-US" altLang="zh-TW" sz="5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Related Products</a:t>
            </a:r>
            <a:endParaRPr lang="en-U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11" name="投影片編號版面配置區 10">
            <a:extLst>
              <a:ext uri="{FF2B5EF4-FFF2-40B4-BE49-F238E27FC236}">
                <a16:creationId xmlns:a16="http://schemas.microsoft.com/office/drawing/2014/main" xmlns="" id="{762D6CE4-0E63-408C-A58A-33C5474AE2D7}"/>
              </a:ext>
            </a:extLst>
          </p:cNvPr>
          <p:cNvSpPr>
            <a:spLocks noGrp="1"/>
          </p:cNvSpPr>
          <p:nvPr>
            <p:ph type="sldNum" sz="quarter" idx="12"/>
          </p:nvPr>
        </p:nvSpPr>
        <p:spPr/>
        <p:txBody>
          <a:bodyPr/>
          <a:lstStyle/>
          <a:p>
            <a:fld id="{607B754A-BE32-4674-88FE-4BF5CA009B3A}" type="slidenum">
              <a:rPr lang="en-US" altLang="zh-TW" smtClean="0"/>
              <a:pPr/>
              <a:t>21</a:t>
            </a:fld>
            <a:endParaRPr lang="en-US" altLang="zh-TW" dirty="0"/>
          </a:p>
        </p:txBody>
      </p:sp>
      <p:sp>
        <p:nvSpPr>
          <p:cNvPr id="18" name="文字方塊 17">
            <a:extLst>
              <a:ext uri="{FF2B5EF4-FFF2-40B4-BE49-F238E27FC236}">
                <a16:creationId xmlns:a16="http://schemas.microsoft.com/office/drawing/2014/main" xmlns="" id="{57E6C484-8954-4A73-8EEB-A822A66D7CA7}"/>
              </a:ext>
            </a:extLst>
          </p:cNvPr>
          <p:cNvSpPr txBox="1"/>
          <p:nvPr/>
        </p:nvSpPr>
        <p:spPr>
          <a:xfrm>
            <a:off x="611560" y="3645024"/>
            <a:ext cx="3103110" cy="461665"/>
          </a:xfrm>
          <a:prstGeom prst="rect">
            <a:avLst/>
          </a:prstGeom>
          <a:noFill/>
        </p:spPr>
        <p:txBody>
          <a:bodyPr wrap="square" rtlCol="0">
            <a:spAutoFit/>
          </a:bodyPr>
          <a:lstStyle/>
          <a:p>
            <a:r>
              <a:rPr lang="en-US" altLang="zh-TW" b="1"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PlateFinder® Mobile ALPR </a:t>
            </a:r>
            <a:r>
              <a:rPr lang="en-US" altLang="zh-TW"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Server</a:t>
            </a:r>
            <a:endParaRPr lang="zh-TW" altLang="en-US" b="1"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endParaRPr>
          </a:p>
        </p:txBody>
      </p:sp>
      <p:pic>
        <p:nvPicPr>
          <p:cNvPr id="23556" name="Picture 4" descr="https://www.i-view.com.tw/wp-content/uploads/2021/04/product-2-1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131409"/>
            <a:ext cx="2714625" cy="16192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3558" name="Picture 6" descr="https://www.i-view.com.tw/wp-content/uploads/2021/04/product-2-1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706" y="1988840"/>
            <a:ext cx="2714625" cy="16192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642" y="3669711"/>
            <a:ext cx="3168352" cy="35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文字方塊 13">
            <a:extLst>
              <a:ext uri="{FF2B5EF4-FFF2-40B4-BE49-F238E27FC236}">
                <a16:creationId xmlns:a16="http://schemas.microsoft.com/office/drawing/2014/main" xmlns="" id="{57E6C484-8954-4A73-8EEB-A822A66D7CA7}"/>
              </a:ext>
            </a:extLst>
          </p:cNvPr>
          <p:cNvSpPr txBox="1"/>
          <p:nvPr/>
        </p:nvSpPr>
        <p:spPr>
          <a:xfrm>
            <a:off x="5292080" y="3615407"/>
            <a:ext cx="3097906" cy="461665"/>
          </a:xfrm>
          <a:prstGeom prst="rect">
            <a:avLst/>
          </a:prstGeom>
          <a:noFill/>
        </p:spPr>
        <p:txBody>
          <a:bodyPr wrap="square" rtlCol="0">
            <a:spAutoFit/>
          </a:bodyPr>
          <a:lstStyle/>
          <a:p>
            <a:r>
              <a:rPr lang="en-US" altLang="zh-TW"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  Face </a:t>
            </a:r>
            <a:r>
              <a:rPr lang="en-US" altLang="zh-TW" b="1"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recognition cameras (mobile</a:t>
            </a:r>
            <a:r>
              <a:rPr lang="en-US" altLang="zh-TW"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a:t>
            </a:r>
            <a:endParaRPr lang="zh-TW" altLang="en-US" b="1"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endParaRPr>
          </a:p>
        </p:txBody>
      </p:sp>
    </p:spTree>
    <p:extLst>
      <p:ext uri="{BB962C8B-B14F-4D97-AF65-F5344CB8AC3E}">
        <p14:creationId xmlns:p14="http://schemas.microsoft.com/office/powerpoint/2010/main" val="168942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3558"/>
                                        </p:tgtEl>
                                        <p:attrNameLst>
                                          <p:attrName>style.visibility</p:attrName>
                                        </p:attrNameLst>
                                      </p:cBhvr>
                                      <p:to>
                                        <p:strVal val="visible"/>
                                      </p:to>
                                    </p:set>
                                    <p:anim calcmode="lin" valueType="num">
                                      <p:cBhvr>
                                        <p:cTn id="22" dur="1000" fill="hold"/>
                                        <p:tgtEl>
                                          <p:spTgt spid="23558"/>
                                        </p:tgtEl>
                                        <p:attrNameLst>
                                          <p:attrName>ppt_w</p:attrName>
                                        </p:attrNameLst>
                                      </p:cBhvr>
                                      <p:tavLst>
                                        <p:tav tm="0">
                                          <p:val>
                                            <p:fltVal val="0"/>
                                          </p:val>
                                        </p:tav>
                                        <p:tav tm="100000">
                                          <p:val>
                                            <p:strVal val="#ppt_w"/>
                                          </p:val>
                                        </p:tav>
                                      </p:tavLst>
                                    </p:anim>
                                    <p:anim calcmode="lin" valueType="num">
                                      <p:cBhvr>
                                        <p:cTn id="23" dur="1000" fill="hold"/>
                                        <p:tgtEl>
                                          <p:spTgt spid="23558"/>
                                        </p:tgtEl>
                                        <p:attrNameLst>
                                          <p:attrName>ppt_h</p:attrName>
                                        </p:attrNameLst>
                                      </p:cBhvr>
                                      <p:tavLst>
                                        <p:tav tm="0">
                                          <p:val>
                                            <p:fltVal val="0"/>
                                          </p:val>
                                        </p:tav>
                                        <p:tav tm="100000">
                                          <p:val>
                                            <p:strVal val="#ppt_h"/>
                                          </p:val>
                                        </p:tav>
                                      </p:tavLst>
                                    </p:anim>
                                    <p:anim calcmode="lin" valueType="num">
                                      <p:cBhvr>
                                        <p:cTn id="24" dur="1000" fill="hold"/>
                                        <p:tgtEl>
                                          <p:spTgt spid="23558"/>
                                        </p:tgtEl>
                                        <p:attrNameLst>
                                          <p:attrName>style.rotation</p:attrName>
                                        </p:attrNameLst>
                                      </p:cBhvr>
                                      <p:tavLst>
                                        <p:tav tm="0">
                                          <p:val>
                                            <p:fltVal val="90"/>
                                          </p:val>
                                        </p:tav>
                                        <p:tav tm="100000">
                                          <p:val>
                                            <p:fltVal val="0"/>
                                          </p:val>
                                        </p:tav>
                                      </p:tavLst>
                                    </p:anim>
                                    <p:animEffect transition="in" filter="fade">
                                      <p:cBhvr>
                                        <p:cTn id="25" dur="1000"/>
                                        <p:tgtEl>
                                          <p:spTgt spid="23558"/>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fltVal val="0"/>
                                          </p:val>
                                        </p:tav>
                                        <p:tav tm="100000">
                                          <p:val>
                                            <p:strVal val="#ppt_w"/>
                                          </p:val>
                                        </p:tav>
                                      </p:tavLst>
                                    </p:anim>
                                    <p:anim calcmode="lin" valueType="num">
                                      <p:cBhvr>
                                        <p:cTn id="29" dur="1000" fill="hold"/>
                                        <p:tgtEl>
                                          <p:spTgt spid="18"/>
                                        </p:tgtEl>
                                        <p:attrNameLst>
                                          <p:attrName>ppt_h</p:attrName>
                                        </p:attrNameLst>
                                      </p:cBhvr>
                                      <p:tavLst>
                                        <p:tav tm="0">
                                          <p:val>
                                            <p:fltVal val="0"/>
                                          </p:val>
                                        </p:tav>
                                        <p:tav tm="100000">
                                          <p:val>
                                            <p:strVal val="#ppt_h"/>
                                          </p:val>
                                        </p:tav>
                                      </p:tavLst>
                                    </p:anim>
                                    <p:anim calcmode="lin" valueType="num">
                                      <p:cBhvr>
                                        <p:cTn id="30" dur="1000" fill="hold"/>
                                        <p:tgtEl>
                                          <p:spTgt spid="18"/>
                                        </p:tgtEl>
                                        <p:attrNameLst>
                                          <p:attrName>style.rotation</p:attrName>
                                        </p:attrNameLst>
                                      </p:cBhvr>
                                      <p:tavLst>
                                        <p:tav tm="0">
                                          <p:val>
                                            <p:fltVal val="90"/>
                                          </p:val>
                                        </p:tav>
                                        <p:tav tm="100000">
                                          <p:val>
                                            <p:fltVal val="0"/>
                                          </p:val>
                                        </p:tav>
                                      </p:tavLst>
                                    </p:anim>
                                    <p:animEffect transition="in" filter="fade">
                                      <p:cBhvr>
                                        <p:cTn id="31" dur="1000"/>
                                        <p:tgtEl>
                                          <p:spTgt spid="18"/>
                                        </p:tgtEl>
                                      </p:cBhvr>
                                    </p:animEffect>
                                  </p:childTnLst>
                                </p:cTn>
                              </p:par>
                              <p:par>
                                <p:cTn id="32" presetID="31" presetClass="entr" presetSubtype="0" fill="hold" nodeType="withEffect">
                                  <p:stCondLst>
                                    <p:cond delay="0"/>
                                  </p:stCondLst>
                                  <p:childTnLst>
                                    <p:set>
                                      <p:cBhvr>
                                        <p:cTn id="33" dur="1" fill="hold">
                                          <p:stCondLst>
                                            <p:cond delay="0"/>
                                          </p:stCondLst>
                                        </p:cTn>
                                        <p:tgtEl>
                                          <p:spTgt spid="4100"/>
                                        </p:tgtEl>
                                        <p:attrNameLst>
                                          <p:attrName>style.visibility</p:attrName>
                                        </p:attrNameLst>
                                      </p:cBhvr>
                                      <p:to>
                                        <p:strVal val="visible"/>
                                      </p:to>
                                    </p:set>
                                    <p:anim calcmode="lin" valueType="num">
                                      <p:cBhvr>
                                        <p:cTn id="34" dur="1000" fill="hold"/>
                                        <p:tgtEl>
                                          <p:spTgt spid="4100"/>
                                        </p:tgtEl>
                                        <p:attrNameLst>
                                          <p:attrName>ppt_w</p:attrName>
                                        </p:attrNameLst>
                                      </p:cBhvr>
                                      <p:tavLst>
                                        <p:tav tm="0">
                                          <p:val>
                                            <p:fltVal val="0"/>
                                          </p:val>
                                        </p:tav>
                                        <p:tav tm="100000">
                                          <p:val>
                                            <p:strVal val="#ppt_w"/>
                                          </p:val>
                                        </p:tav>
                                      </p:tavLst>
                                    </p:anim>
                                    <p:anim calcmode="lin" valueType="num">
                                      <p:cBhvr>
                                        <p:cTn id="35" dur="1000" fill="hold"/>
                                        <p:tgtEl>
                                          <p:spTgt spid="4100"/>
                                        </p:tgtEl>
                                        <p:attrNameLst>
                                          <p:attrName>ppt_h</p:attrName>
                                        </p:attrNameLst>
                                      </p:cBhvr>
                                      <p:tavLst>
                                        <p:tav tm="0">
                                          <p:val>
                                            <p:fltVal val="0"/>
                                          </p:val>
                                        </p:tav>
                                        <p:tav tm="100000">
                                          <p:val>
                                            <p:strVal val="#ppt_h"/>
                                          </p:val>
                                        </p:tav>
                                      </p:tavLst>
                                    </p:anim>
                                    <p:anim calcmode="lin" valueType="num">
                                      <p:cBhvr>
                                        <p:cTn id="36" dur="1000" fill="hold"/>
                                        <p:tgtEl>
                                          <p:spTgt spid="4100"/>
                                        </p:tgtEl>
                                        <p:attrNameLst>
                                          <p:attrName>style.rotation</p:attrName>
                                        </p:attrNameLst>
                                      </p:cBhvr>
                                      <p:tavLst>
                                        <p:tav tm="0">
                                          <p:val>
                                            <p:fltVal val="90"/>
                                          </p:val>
                                        </p:tav>
                                        <p:tav tm="100000">
                                          <p:val>
                                            <p:fltVal val="0"/>
                                          </p:val>
                                        </p:tav>
                                      </p:tavLst>
                                    </p:anim>
                                    <p:animEffect transition="in" filter="fade">
                                      <p:cBhvr>
                                        <p:cTn id="37" dur="1000"/>
                                        <p:tgtEl>
                                          <p:spTgt spid="4100"/>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 calcmode="lin" valueType="num">
                                      <p:cBhvr>
                                        <p:cTn id="44" dur="1000" fill="hold"/>
                                        <p:tgtEl>
                                          <p:spTgt spid="13"/>
                                        </p:tgtEl>
                                        <p:attrNameLst>
                                          <p:attrName>style.rotation</p:attrName>
                                        </p:attrNameLst>
                                      </p:cBhvr>
                                      <p:tavLst>
                                        <p:tav tm="0">
                                          <p:val>
                                            <p:fltVal val="90"/>
                                          </p:val>
                                        </p:tav>
                                        <p:tav tm="100000">
                                          <p:val>
                                            <p:fltVal val="0"/>
                                          </p:val>
                                        </p:tav>
                                      </p:tavLst>
                                    </p:anim>
                                    <p:animEffect transition="in" filter="fade">
                                      <p:cBhvr>
                                        <p:cTn id="45" dur="1000"/>
                                        <p:tgtEl>
                                          <p:spTgt spid="13"/>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par>
                                <p:cTn id="52" presetID="31" presetClass="entr" presetSubtype="0" fill="hold" nodeType="withEffect">
                                  <p:stCondLst>
                                    <p:cond delay="0"/>
                                  </p:stCondLst>
                                  <p:childTnLst>
                                    <p:set>
                                      <p:cBhvr>
                                        <p:cTn id="53" dur="1" fill="hold">
                                          <p:stCondLst>
                                            <p:cond delay="0"/>
                                          </p:stCondLst>
                                        </p:cTn>
                                        <p:tgtEl>
                                          <p:spTgt spid="23556"/>
                                        </p:tgtEl>
                                        <p:attrNameLst>
                                          <p:attrName>style.visibility</p:attrName>
                                        </p:attrNameLst>
                                      </p:cBhvr>
                                      <p:to>
                                        <p:strVal val="visible"/>
                                      </p:to>
                                    </p:set>
                                    <p:anim calcmode="lin" valueType="num">
                                      <p:cBhvr>
                                        <p:cTn id="54" dur="1000" fill="hold"/>
                                        <p:tgtEl>
                                          <p:spTgt spid="23556"/>
                                        </p:tgtEl>
                                        <p:attrNameLst>
                                          <p:attrName>ppt_w</p:attrName>
                                        </p:attrNameLst>
                                      </p:cBhvr>
                                      <p:tavLst>
                                        <p:tav tm="0">
                                          <p:val>
                                            <p:fltVal val="0"/>
                                          </p:val>
                                        </p:tav>
                                        <p:tav tm="100000">
                                          <p:val>
                                            <p:strVal val="#ppt_w"/>
                                          </p:val>
                                        </p:tav>
                                      </p:tavLst>
                                    </p:anim>
                                    <p:anim calcmode="lin" valueType="num">
                                      <p:cBhvr>
                                        <p:cTn id="55" dur="1000" fill="hold"/>
                                        <p:tgtEl>
                                          <p:spTgt spid="23556"/>
                                        </p:tgtEl>
                                        <p:attrNameLst>
                                          <p:attrName>ppt_h</p:attrName>
                                        </p:attrNameLst>
                                      </p:cBhvr>
                                      <p:tavLst>
                                        <p:tav tm="0">
                                          <p:val>
                                            <p:fltVal val="0"/>
                                          </p:val>
                                        </p:tav>
                                        <p:tav tm="100000">
                                          <p:val>
                                            <p:strVal val="#ppt_h"/>
                                          </p:val>
                                        </p:tav>
                                      </p:tavLst>
                                    </p:anim>
                                    <p:anim calcmode="lin" valueType="num">
                                      <p:cBhvr>
                                        <p:cTn id="56" dur="1000" fill="hold"/>
                                        <p:tgtEl>
                                          <p:spTgt spid="23556"/>
                                        </p:tgtEl>
                                        <p:attrNameLst>
                                          <p:attrName>style.rotation</p:attrName>
                                        </p:attrNameLst>
                                      </p:cBhvr>
                                      <p:tavLst>
                                        <p:tav tm="0">
                                          <p:val>
                                            <p:fltVal val="90"/>
                                          </p:val>
                                        </p:tav>
                                        <p:tav tm="100000">
                                          <p:val>
                                            <p:fltVal val="0"/>
                                          </p:val>
                                        </p:tav>
                                      </p:tavLst>
                                    </p:anim>
                                    <p:animEffect transition="in" filter="fade">
                                      <p:cBhvr>
                                        <p:cTn id="57" dur="1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1" grpId="0"/>
      <p:bldP spid="18"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0" y="-27384"/>
            <a:ext cx="9144000" cy="1310885"/>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dirty="0"/>
          </a:p>
        </p:txBody>
      </p:sp>
      <p:sp>
        <p:nvSpPr>
          <p:cNvPr id="15" name="Rectangle 14"/>
          <p:cNvSpPr/>
          <p:nvPr/>
        </p:nvSpPr>
        <p:spPr>
          <a:xfrm>
            <a:off x="119046" y="123890"/>
            <a:ext cx="8917450" cy="784830"/>
          </a:xfrm>
          <a:prstGeom prst="rect">
            <a:avLst/>
          </a:prstGeom>
          <a:noFill/>
        </p:spPr>
        <p:txBody>
          <a:bodyPr wrap="square" lIns="91440" tIns="45720" rIns="91440" bIns="45720">
            <a:spAutoFit/>
          </a:bodyPr>
          <a:lstStyle/>
          <a:p>
            <a:pPr algn="ctr"/>
            <a:r>
              <a:rPr lang="en-US" altLang="zh-TW" sz="45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Mobile ALPR system use for on-duty police </a:t>
            </a:r>
            <a:r>
              <a:rPr lang="en-US" altLang="zh-TW" sz="45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cars</a:t>
            </a:r>
            <a:endParaRPr lang="es-ES" altLang="zh-TW" sz="45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11" name="投影片編號版面配置區 10">
            <a:extLst>
              <a:ext uri="{FF2B5EF4-FFF2-40B4-BE49-F238E27FC236}">
                <a16:creationId xmlns:a16="http://schemas.microsoft.com/office/drawing/2014/main" xmlns="" id="{762D6CE4-0E63-408C-A58A-33C5474AE2D7}"/>
              </a:ext>
            </a:extLst>
          </p:cNvPr>
          <p:cNvSpPr>
            <a:spLocks noGrp="1"/>
          </p:cNvSpPr>
          <p:nvPr>
            <p:ph type="sldNum" sz="quarter" idx="12"/>
          </p:nvPr>
        </p:nvSpPr>
        <p:spPr>
          <a:xfrm>
            <a:off x="632708" y="6536648"/>
            <a:ext cx="340742" cy="365125"/>
          </a:xfrm>
        </p:spPr>
        <p:txBody>
          <a:bodyPr/>
          <a:lstStyle/>
          <a:p>
            <a:fld id="{607B754A-BE32-4674-88FE-4BF5CA009B3A}" type="slidenum">
              <a:rPr lang="en-US" altLang="zh-TW" smtClean="0">
                <a:solidFill>
                  <a:schemeClr val="tx1"/>
                </a:solidFill>
              </a:rPr>
              <a:pPr/>
              <a:t>22</a:t>
            </a:fld>
            <a:endParaRPr lang="en-US" altLang="zh-TW" dirty="0">
              <a:solidFill>
                <a:schemeClr val="tx1"/>
              </a:solidFill>
            </a:endParaRPr>
          </a:p>
        </p:txBody>
      </p:sp>
      <p:sp>
        <p:nvSpPr>
          <p:cNvPr id="29" name="文字方塊 28">
            <a:extLst>
              <a:ext uri="{FF2B5EF4-FFF2-40B4-BE49-F238E27FC236}">
                <a16:creationId xmlns:a16="http://schemas.microsoft.com/office/drawing/2014/main" xmlns="" id="{1E93126B-ADC0-4B5D-B7B8-8BCE21F87940}"/>
              </a:ext>
            </a:extLst>
          </p:cNvPr>
          <p:cNvSpPr txBox="1"/>
          <p:nvPr/>
        </p:nvSpPr>
        <p:spPr>
          <a:xfrm>
            <a:off x="1619671" y="6536377"/>
            <a:ext cx="2946557" cy="276999"/>
          </a:xfrm>
          <a:prstGeom prst="rect">
            <a:avLst/>
          </a:prstGeom>
          <a:noFill/>
        </p:spPr>
        <p:txBody>
          <a:bodyPr wrap="square" rtlCol="0">
            <a:spAutoFit/>
          </a:bodyPr>
          <a:lstStyle/>
          <a:p>
            <a:pPr algn="ctr"/>
            <a:r>
              <a:rPr lang="en-US" altLang="zh-TW" sz="1200" b="1" dirty="0" smtClean="0">
                <a:ln w="12700">
                  <a:solidFill>
                    <a:schemeClr val="tx2">
                      <a:satMod val="155000"/>
                    </a:schemeClr>
                  </a:solidFill>
                  <a:prstDash val="solid"/>
                </a:ln>
                <a:solidFill>
                  <a:srgbClr val="FF66CC"/>
                </a:solidFill>
                <a:effectLst>
                  <a:reflection blurRad="6350" stA="55000" endA="300" endPos="45500" dir="5400000" sy="-100000" algn="bl" rotWithShape="0"/>
                </a:effectLst>
                <a:latin typeface="標楷體" panose="03000509000000000000" pitchFamily="65" charset="-120"/>
                <a:ea typeface="標楷體" panose="03000509000000000000" pitchFamily="65" charset="-120"/>
                <a:cs typeface="Leelawadee" pitchFamily="34" charset="-34"/>
              </a:rPr>
              <a:t>(Request connect to Interment)</a:t>
            </a:r>
            <a:endParaRPr lang="es-ES" altLang="zh-TW" sz="1200" b="1" dirty="0">
              <a:ln w="12700">
                <a:solidFill>
                  <a:schemeClr val="tx2">
                    <a:satMod val="155000"/>
                  </a:schemeClr>
                </a:solidFill>
                <a:prstDash val="solid"/>
              </a:ln>
              <a:solidFill>
                <a:srgbClr val="FF66CC"/>
              </a:solidFill>
              <a:effectLst>
                <a:reflection blurRad="6350" stA="55000" endA="300" endPos="45500" dir="5400000" sy="-100000" algn="bl" rotWithShape="0"/>
              </a:effectLst>
              <a:latin typeface="Leelawadee" pitchFamily="34" charset="-34"/>
              <a:cs typeface="Leelawadee" pitchFamily="34" charset="-34"/>
            </a:endParaRPr>
          </a:p>
        </p:txBody>
      </p:sp>
      <p:pic>
        <p:nvPicPr>
          <p:cNvPr id="24578" name="Picture 2" descr="C:\Users\James Ou\Downloads\1100503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9144000" cy="514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2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915816" y="5264887"/>
            <a:ext cx="5904656" cy="648642"/>
          </a:xfrm>
        </p:spPr>
        <p:txBody>
          <a:bodyPr/>
          <a:lstStyle/>
          <a:p>
            <a:r>
              <a:rPr lang="en-US" b="1" dirty="0">
                <a:solidFill>
                  <a:srgbClr val="00A2B8"/>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I-View Communication Inc.</a:t>
            </a:r>
          </a:p>
        </p:txBody>
      </p:sp>
      <p:sp>
        <p:nvSpPr>
          <p:cNvPr id="8" name="Title 3">
            <a:extLst>
              <a:ext uri="{FF2B5EF4-FFF2-40B4-BE49-F238E27FC236}">
                <a16:creationId xmlns:a16="http://schemas.microsoft.com/office/drawing/2014/main" xmlns="" id="{9A2BF9B3-4F03-4EB8-BAF7-968D11529E47}"/>
              </a:ext>
            </a:extLst>
          </p:cNvPr>
          <p:cNvSpPr txBox="1">
            <a:spLocks/>
          </p:cNvSpPr>
          <p:nvPr/>
        </p:nvSpPr>
        <p:spPr>
          <a:xfrm>
            <a:off x="3705719" y="1052736"/>
            <a:ext cx="288032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en-US" altLang="zh-TW" b="1" dirty="0">
                <a:solidFill>
                  <a:srgbClr val="002060"/>
                </a:solidFill>
                <a:effectLst>
                  <a:outerShdw blurRad="38100" dist="38100" dir="2700000" algn="tl">
                    <a:srgbClr val="000000">
                      <a:alpha val="43137"/>
                    </a:srgbClr>
                  </a:outerShdw>
                </a:effectLst>
                <a:latin typeface="Vineta BT" panose="04020906050602070202" pitchFamily="82" charset="0"/>
                <a:ea typeface="標楷體" panose="03000509000000000000" pitchFamily="65" charset="-120"/>
              </a:rPr>
              <a:t>Q &amp; A</a:t>
            </a:r>
            <a:endParaRPr kumimoji="0" lang="en-US" b="1" dirty="0">
              <a:solidFill>
                <a:srgbClr val="002060"/>
              </a:solidFill>
              <a:effectLst>
                <a:outerShdw blurRad="38100" dist="38100" dir="2700000" algn="tl">
                  <a:srgbClr val="000000">
                    <a:alpha val="43137"/>
                  </a:srgbClr>
                </a:outerShdw>
              </a:effectLst>
              <a:latin typeface="Vineta BT" panose="04020906050602070202" pitchFamily="82" charset="0"/>
              <a:ea typeface="標楷體" panose="03000509000000000000" pitchFamily="65" charset="-120"/>
            </a:endParaRPr>
          </a:p>
        </p:txBody>
      </p:sp>
      <p:sp>
        <p:nvSpPr>
          <p:cNvPr id="9" name="Diagonal Stripe 4">
            <a:extLst>
              <a:ext uri="{FF2B5EF4-FFF2-40B4-BE49-F238E27FC236}">
                <a16:creationId xmlns:a16="http://schemas.microsoft.com/office/drawing/2014/main" xmlns="" id="{517810E8-0BFF-455A-AA7A-2F5B1D10A821}"/>
              </a:ext>
            </a:extLst>
          </p:cNvPr>
          <p:cNvSpPr/>
          <p:nvPr/>
        </p:nvSpPr>
        <p:spPr>
          <a:xfrm rot="9777639">
            <a:off x="-1028886" y="154129"/>
            <a:ext cx="2034004" cy="6555508"/>
          </a:xfrm>
          <a:prstGeom prst="diagStripe">
            <a:avLst>
              <a:gd name="adj" fmla="val 50319"/>
            </a:avLst>
          </a:prstGeom>
          <a:solidFill>
            <a:srgbClr val="349A98"/>
          </a:solidFill>
          <a:ln>
            <a:solidFill>
              <a:srgbClr val="349A98"/>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Diagonal Stripe 18">
            <a:extLst>
              <a:ext uri="{FF2B5EF4-FFF2-40B4-BE49-F238E27FC236}">
                <a16:creationId xmlns:a16="http://schemas.microsoft.com/office/drawing/2014/main" xmlns="" id="{56EE9706-417C-476B-B828-F9D9CB3F287C}"/>
              </a:ext>
            </a:extLst>
          </p:cNvPr>
          <p:cNvSpPr/>
          <p:nvPr/>
        </p:nvSpPr>
        <p:spPr>
          <a:xfrm rot="4444569">
            <a:off x="5289194" y="3961214"/>
            <a:ext cx="1677985" cy="5793570"/>
          </a:xfrm>
          <a:prstGeom prst="diagStripe">
            <a:avLst>
              <a:gd name="adj" fmla="val 50319"/>
            </a:avLst>
          </a:prstGeom>
          <a:solidFill>
            <a:srgbClr val="C00000"/>
          </a:solidFill>
          <a:ln>
            <a:solidFill>
              <a:srgbClr val="C0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Slide Number Placeholder 19">
            <a:extLst>
              <a:ext uri="{FF2B5EF4-FFF2-40B4-BE49-F238E27FC236}">
                <a16:creationId xmlns:a16="http://schemas.microsoft.com/office/drawing/2014/main" xmlns="" id="{780EC5B1-FADF-46A7-8479-99252326762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algn="r" rtl="0" fontAlgn="base">
              <a:spcBef>
                <a:spcPct val="0"/>
              </a:spcBef>
              <a:spcAft>
                <a:spcPct val="0"/>
              </a:spcAft>
              <a:defRPr kumimoji="1" sz="1200" kern="1200">
                <a:solidFill>
                  <a:schemeClr val="tx1">
                    <a:tint val="75000"/>
                  </a:schemeClr>
                </a:solidFill>
                <a:latin typeface="Times New Roman" pitchFamily="18" charset="0"/>
                <a:ea typeface="新細明體"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charset="-120"/>
                <a:cs typeface="+mn-cs"/>
              </a:defRPr>
            </a:lvl9pPr>
          </a:lstStyle>
          <a:p>
            <a:fld id="{5C160E76-433E-41AA-BA68-B78B72A96DAB}" type="slidenum">
              <a:rPr lang="en-US" smtClean="0">
                <a:solidFill>
                  <a:schemeClr val="bg1"/>
                </a:solidFill>
              </a:rPr>
              <a:pPr/>
              <a:t>23</a:t>
            </a:fld>
            <a:endParaRPr lang="en-US" dirty="0">
              <a:solidFill>
                <a:schemeClr val="bg1"/>
              </a:solidFill>
            </a:endParaRPr>
          </a:p>
        </p:txBody>
      </p:sp>
      <p:sp>
        <p:nvSpPr>
          <p:cNvPr id="12" name="Footer Placeholder 20">
            <a:extLst>
              <a:ext uri="{FF2B5EF4-FFF2-40B4-BE49-F238E27FC236}">
                <a16:creationId xmlns:a16="http://schemas.microsoft.com/office/drawing/2014/main" xmlns="" id="{D2D1C489-C681-4C72-9F63-A6D6BF472F38}"/>
              </a:ext>
            </a:extLst>
          </p:cNvPr>
          <p:cNvSpPr txBox="1">
            <a:spLocks/>
          </p:cNvSpPr>
          <p:nvPr/>
        </p:nvSpPr>
        <p:spPr>
          <a:xfrm>
            <a:off x="4643438" y="6357958"/>
            <a:ext cx="2895600" cy="365125"/>
          </a:xfrm>
          <a:prstGeom prst="rect">
            <a:avLst/>
          </a:prstGeom>
        </p:spPr>
        <p:txBody>
          <a:bodyPr vert="horz" lIns="91440" tIns="45720" rIns="91440" bIns="45720" rtlCol="0" anchor="ctr"/>
          <a:lstStyle>
            <a:defPPr>
              <a:defRPr lang="zh-TW"/>
            </a:defPPr>
            <a:lvl1pPr algn="ctr" rtl="0" fontAlgn="base">
              <a:spcBef>
                <a:spcPct val="0"/>
              </a:spcBef>
              <a:spcAft>
                <a:spcPct val="0"/>
              </a:spcAft>
              <a:defRPr kumimoji="1" sz="1200" kern="1200">
                <a:solidFill>
                  <a:schemeClr val="tx1">
                    <a:tint val="75000"/>
                  </a:schemeClr>
                </a:solidFill>
                <a:latin typeface="Times New Roman" pitchFamily="18" charset="0"/>
                <a:ea typeface="新細明體"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charset="-120"/>
                <a:cs typeface="+mn-cs"/>
              </a:defRPr>
            </a:lvl9pPr>
          </a:lstStyle>
          <a:p>
            <a:r>
              <a:rPr lang="en-US" dirty="0">
                <a:solidFill>
                  <a:schemeClr val="bg1"/>
                </a:solidFill>
              </a:rPr>
              <a:t>www.i-view.com.tw</a:t>
            </a:r>
          </a:p>
        </p:txBody>
      </p:sp>
      <p:pic>
        <p:nvPicPr>
          <p:cNvPr id="13" name="Picture 2" descr="C:\Users\Iview75\Documents\EDM\I-View logo\i-view.png">
            <a:extLst>
              <a:ext uri="{FF2B5EF4-FFF2-40B4-BE49-F238E27FC236}">
                <a16:creationId xmlns:a16="http://schemas.microsoft.com/office/drawing/2014/main" xmlns="" id="{B505F889-214B-4B82-8F91-19AD04E43DF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98191" y="5136917"/>
            <a:ext cx="1435250" cy="6826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0" y="-27384"/>
            <a:ext cx="9144000" cy="981076"/>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dirty="0"/>
          </a:p>
        </p:txBody>
      </p:sp>
      <p:sp>
        <p:nvSpPr>
          <p:cNvPr id="15" name="Rectangle 14"/>
          <p:cNvSpPr/>
          <p:nvPr/>
        </p:nvSpPr>
        <p:spPr>
          <a:xfrm>
            <a:off x="539552" y="0"/>
            <a:ext cx="8244408" cy="923330"/>
          </a:xfrm>
          <a:prstGeom prst="rect">
            <a:avLst/>
          </a:prstGeom>
          <a:noFill/>
        </p:spPr>
        <p:txBody>
          <a:bodyPr wrap="square" lIns="91440" tIns="45720" rIns="91440" bIns="45720">
            <a:spAutoFit/>
          </a:bodyPr>
          <a:lstStyle/>
          <a:p>
            <a:pPr algn="ctr"/>
            <a:r>
              <a:rPr lang="es-E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VehRecog</a:t>
            </a:r>
            <a:r>
              <a:rPr lang="es-ES" altLang="zh-TW" sz="4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a:t>
            </a:r>
            <a:r>
              <a:rPr lang="es-E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 Vehicle recognition</a:t>
            </a:r>
          </a:p>
        </p:txBody>
      </p:sp>
      <p:sp>
        <p:nvSpPr>
          <p:cNvPr id="10" name="文字方塊 9">
            <a:extLst>
              <a:ext uri="{FF2B5EF4-FFF2-40B4-BE49-F238E27FC236}">
                <a16:creationId xmlns:a16="http://schemas.microsoft.com/office/drawing/2014/main" xmlns="" id="{C2137E14-D1F2-44C7-8038-CC899863AE14}"/>
              </a:ext>
            </a:extLst>
          </p:cNvPr>
          <p:cNvSpPr txBox="1"/>
          <p:nvPr/>
        </p:nvSpPr>
        <p:spPr>
          <a:xfrm>
            <a:off x="0" y="4427527"/>
            <a:ext cx="9113585" cy="2169825"/>
          </a:xfrm>
          <a:prstGeom prst="rect">
            <a:avLst/>
          </a:prstGeom>
          <a:noFill/>
        </p:spPr>
        <p:txBody>
          <a:bodyPr wrap="square" rtlCol="0">
            <a:spAutoFit/>
          </a:bodyPr>
          <a:lstStyle/>
          <a:p>
            <a:r>
              <a:rPr lang="en-US" altLang="zh-TW" sz="2700" dirty="0" smtClean="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i-View specializes in car recognition and analytics for video security systems. Our </a:t>
            </a:r>
            <a:r>
              <a:rPr lang="en-US" altLang="zh-TW" sz="2700" dirty="0" err="1" smtClean="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VehRecog</a:t>
            </a:r>
            <a:r>
              <a:rPr lang="en-US" altLang="zh-TW" sz="2700" dirty="0" smtClean="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 vehicle’s recognition engine with state-of-the-art image processing, computer vision, neural network, and machine learning algorithms, the engine provides ALPR, AMCR, ACNR, AWNR, and AUTO UIC multi-car recognition modules for multiple application. Today, the systems are giving positive results for numerous industries across a wide range of field applications</a:t>
            </a:r>
            <a:r>
              <a:rPr lang="en-US" altLang="zh-TW" sz="2700" dirty="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a:t>
            </a:r>
            <a:endParaRPr lang="zh-TW" altLang="en-US" sz="2700" dirty="0">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endParaRPr>
          </a:p>
        </p:txBody>
      </p:sp>
      <p:sp>
        <p:nvSpPr>
          <p:cNvPr id="11" name="投影片編號版面配置區 10">
            <a:extLst>
              <a:ext uri="{FF2B5EF4-FFF2-40B4-BE49-F238E27FC236}">
                <a16:creationId xmlns:a16="http://schemas.microsoft.com/office/drawing/2014/main" xmlns="" id="{762D6CE4-0E63-408C-A58A-33C5474AE2D7}"/>
              </a:ext>
            </a:extLst>
          </p:cNvPr>
          <p:cNvSpPr>
            <a:spLocks noGrp="1"/>
          </p:cNvSpPr>
          <p:nvPr>
            <p:ph type="sldNum" sz="quarter" idx="12"/>
          </p:nvPr>
        </p:nvSpPr>
        <p:spPr/>
        <p:txBody>
          <a:bodyPr/>
          <a:lstStyle/>
          <a:p>
            <a:fld id="{607B754A-BE32-4674-88FE-4BF5CA009B3A}" type="slidenum">
              <a:rPr lang="en-US" altLang="zh-TW" smtClean="0"/>
              <a:pPr/>
              <a:t>3</a:t>
            </a:fld>
            <a:endParaRPr lang="en-US" altLang="zh-TW" dirty="0"/>
          </a:p>
        </p:txBody>
      </p:sp>
      <p:pic>
        <p:nvPicPr>
          <p:cNvPr id="13" name="圖片 12">
            <a:extLst>
              <a:ext uri="{FF2B5EF4-FFF2-40B4-BE49-F238E27FC236}">
                <a16:creationId xmlns:a16="http://schemas.microsoft.com/office/drawing/2014/main" xmlns="" id="{B09ADCEF-72FC-4FBB-857A-D82CB960F0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4277" y="3717032"/>
            <a:ext cx="1514838" cy="720080"/>
          </a:xfrm>
          <a:prstGeom prst="rect">
            <a:avLst/>
          </a:prstGeom>
        </p:spPr>
      </p:pic>
      <p:sp>
        <p:nvSpPr>
          <p:cNvPr id="14" name="文字方塊 13">
            <a:extLst>
              <a:ext uri="{FF2B5EF4-FFF2-40B4-BE49-F238E27FC236}">
                <a16:creationId xmlns:a16="http://schemas.microsoft.com/office/drawing/2014/main" xmlns="" id="{E6BC1287-CBB6-4C50-BDD0-10C5B9BC55DF}"/>
              </a:ext>
            </a:extLst>
          </p:cNvPr>
          <p:cNvSpPr txBox="1"/>
          <p:nvPr/>
        </p:nvSpPr>
        <p:spPr>
          <a:xfrm>
            <a:off x="45586" y="3821559"/>
            <a:ext cx="5246494" cy="61555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altLang="zh-TW" sz="3400" b="1" dirty="0">
                <a:ln w="22225">
                  <a:solidFill>
                    <a:schemeClr val="tx1"/>
                  </a:solidFill>
                  <a:prstDash val="solid"/>
                </a:ln>
                <a:solidFill>
                  <a:schemeClr val="accent2">
                    <a:lumMod val="40000"/>
                    <a:lumOff val="60000"/>
                  </a:schemeClr>
                </a:solidFill>
                <a:effectLst>
                  <a:glow rad="101600">
                    <a:schemeClr val="accent2">
                      <a:satMod val="175000"/>
                      <a:alpha val="40000"/>
                    </a:schemeClr>
                  </a:glow>
                </a:effectLst>
                <a:latin typeface="Microsoft Himalaya" panose="01010100010101010101" pitchFamily="2" charset="0"/>
                <a:ea typeface="Microsoft Himalaya" panose="01010100010101010101" pitchFamily="2" charset="0"/>
                <a:cs typeface="Microsoft Himalaya" panose="01010100010101010101" pitchFamily="2" charset="0"/>
              </a:rPr>
              <a:t>Our Vehicle Recognition Can Do More</a:t>
            </a:r>
            <a:r>
              <a:rPr lang="en-US" altLang="zh-TW" sz="3400" b="1" dirty="0" smtClean="0">
                <a:ln w="22225">
                  <a:solidFill>
                    <a:schemeClr val="tx1"/>
                  </a:solidFill>
                  <a:prstDash val="solid"/>
                </a:ln>
                <a:solidFill>
                  <a:schemeClr val="accent2">
                    <a:lumMod val="40000"/>
                    <a:lumOff val="60000"/>
                  </a:schemeClr>
                </a:solidFill>
                <a:effectLst>
                  <a:glow rad="101600">
                    <a:schemeClr val="accent2">
                      <a:satMod val="175000"/>
                      <a:alpha val="40000"/>
                    </a:schemeClr>
                  </a:glow>
                </a:effectLst>
                <a:latin typeface="Microsoft Himalaya" panose="01010100010101010101" pitchFamily="2" charset="0"/>
                <a:ea typeface="Microsoft Himalaya" panose="01010100010101010101" pitchFamily="2" charset="0"/>
                <a:cs typeface="Microsoft Himalaya" panose="01010100010101010101" pitchFamily="2" charset="0"/>
              </a:rPr>
              <a:t>…</a:t>
            </a:r>
            <a:endParaRPr lang="zh-TW" altLang="en-US" sz="3400" b="1" dirty="0">
              <a:ln w="22225">
                <a:solidFill>
                  <a:schemeClr val="tx1"/>
                </a:solidFill>
                <a:prstDash val="solid"/>
              </a:ln>
              <a:solidFill>
                <a:schemeClr val="accent2">
                  <a:lumMod val="40000"/>
                  <a:lumOff val="60000"/>
                </a:schemeClr>
              </a:solidFill>
              <a:effectLst>
                <a:glow rad="101600">
                  <a:schemeClr val="accent2">
                    <a:satMod val="175000"/>
                    <a:alpha val="40000"/>
                  </a:schemeClr>
                </a:glow>
              </a:effectLst>
              <a:latin typeface="Microsoft Himalaya" panose="01010100010101010101" pitchFamily="2" charset="0"/>
              <a:ea typeface="標楷體" panose="03000509000000000000" pitchFamily="65" charset="-120"/>
              <a:cs typeface="Microsoft Himalaya" panose="01010100010101010101" pitchFamily="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720"/>
            <a:ext cx="9144000" cy="27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83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0" y="-27384"/>
            <a:ext cx="9180512" cy="981076"/>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dirty="0"/>
          </a:p>
        </p:txBody>
      </p:sp>
      <p:sp>
        <p:nvSpPr>
          <p:cNvPr id="15" name="Rectangle 14"/>
          <p:cNvSpPr/>
          <p:nvPr/>
        </p:nvSpPr>
        <p:spPr>
          <a:xfrm>
            <a:off x="0" y="0"/>
            <a:ext cx="9144000" cy="923330"/>
          </a:xfrm>
          <a:prstGeom prst="rect">
            <a:avLst/>
          </a:prstGeom>
          <a:noFill/>
        </p:spPr>
        <p:txBody>
          <a:bodyPr wrap="square" lIns="91440" tIns="45720" rIns="91440" bIns="45720">
            <a:spAutoFit/>
          </a:bodyPr>
          <a:lstStyle/>
          <a:p>
            <a:pPr algn="ctr"/>
            <a:r>
              <a:rPr lang="es-E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VehRecog</a:t>
            </a:r>
            <a:r>
              <a:rPr lang="es-ES" altLang="zh-TW" sz="4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a:t>
            </a:r>
            <a:r>
              <a:rPr lang="es-E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 ALPR </a:t>
            </a:r>
            <a:r>
              <a:rPr lang="es-ES" altLang="zh-TW" sz="4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(Auto </a:t>
            </a:r>
            <a:r>
              <a:rPr lang="es-ES" altLang="zh-TW" sz="4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License Plate </a:t>
            </a:r>
            <a:r>
              <a:rPr lang="es-ES" altLang="zh-TW" sz="4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Recognition</a:t>
            </a:r>
            <a:r>
              <a:rPr lang="es-ES" altLang="zh-TW" sz="4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a:t>
            </a:r>
          </a:p>
        </p:txBody>
      </p:sp>
      <p:sp>
        <p:nvSpPr>
          <p:cNvPr id="11" name="投影片編號版面配置區 10">
            <a:extLst>
              <a:ext uri="{FF2B5EF4-FFF2-40B4-BE49-F238E27FC236}">
                <a16:creationId xmlns:a16="http://schemas.microsoft.com/office/drawing/2014/main" xmlns="" id="{762D6CE4-0E63-408C-A58A-33C5474AE2D7}"/>
              </a:ext>
            </a:extLst>
          </p:cNvPr>
          <p:cNvSpPr>
            <a:spLocks noGrp="1"/>
          </p:cNvSpPr>
          <p:nvPr>
            <p:ph type="sldNum" sz="quarter" idx="12"/>
          </p:nvPr>
        </p:nvSpPr>
        <p:spPr/>
        <p:txBody>
          <a:bodyPr/>
          <a:lstStyle/>
          <a:p>
            <a:fld id="{607B754A-BE32-4674-88FE-4BF5CA009B3A}" type="slidenum">
              <a:rPr lang="en-US" altLang="zh-TW" smtClean="0"/>
              <a:pPr/>
              <a:t>4</a:t>
            </a:fld>
            <a:endParaRPr lang="en-US" altLang="zh-TW" dirty="0"/>
          </a:p>
        </p:txBody>
      </p:sp>
      <p:pic>
        <p:nvPicPr>
          <p:cNvPr id="13" name="圖片 12">
            <a:extLst>
              <a:ext uri="{FF2B5EF4-FFF2-40B4-BE49-F238E27FC236}">
                <a16:creationId xmlns:a16="http://schemas.microsoft.com/office/drawing/2014/main" xmlns="" id="{B09ADCEF-72FC-4FBB-857A-D82CB960F0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67133" y="3212976"/>
            <a:ext cx="1363203" cy="648000"/>
          </a:xfrm>
          <a:prstGeom prst="rect">
            <a:avLst/>
          </a:prstGeom>
        </p:spPr>
      </p:pic>
      <p:sp>
        <p:nvSpPr>
          <p:cNvPr id="14" name="文字方塊 13">
            <a:extLst>
              <a:ext uri="{FF2B5EF4-FFF2-40B4-BE49-F238E27FC236}">
                <a16:creationId xmlns:a16="http://schemas.microsoft.com/office/drawing/2014/main" xmlns="" id="{E6BC1287-CBB6-4C50-BDD0-10C5B9BC55DF}"/>
              </a:ext>
            </a:extLst>
          </p:cNvPr>
          <p:cNvSpPr txBox="1"/>
          <p:nvPr/>
        </p:nvSpPr>
        <p:spPr>
          <a:xfrm>
            <a:off x="0" y="3216477"/>
            <a:ext cx="5246494" cy="70788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altLang="zh-TW" sz="4000" b="1" dirty="0">
                <a:ln w="22225">
                  <a:solidFill>
                    <a:schemeClr val="tx1"/>
                  </a:solidFill>
                  <a:prstDash val="solid"/>
                </a:ln>
                <a:solidFill>
                  <a:schemeClr val="accent2">
                    <a:lumMod val="40000"/>
                    <a:lumOff val="60000"/>
                  </a:schemeClr>
                </a:solidFill>
                <a:effectLst>
                  <a:glow rad="101600">
                    <a:schemeClr val="accent2">
                      <a:satMod val="175000"/>
                      <a:alpha val="40000"/>
                    </a:schemeClr>
                  </a:glow>
                </a:effectLst>
                <a:latin typeface="Microsoft Himalaya" panose="01010100010101010101" pitchFamily="2" charset="0"/>
                <a:ea typeface="Microsoft Himalaya" panose="01010100010101010101" pitchFamily="2" charset="0"/>
                <a:cs typeface="Microsoft Himalaya" panose="01010100010101010101" pitchFamily="2" charset="0"/>
              </a:rPr>
              <a:t>What </a:t>
            </a:r>
            <a:r>
              <a:rPr lang="en-US" altLang="zh-TW" sz="4000" b="1" dirty="0" smtClean="0">
                <a:ln w="22225">
                  <a:solidFill>
                    <a:schemeClr val="tx1"/>
                  </a:solidFill>
                  <a:prstDash val="solid"/>
                </a:ln>
                <a:solidFill>
                  <a:schemeClr val="accent2">
                    <a:lumMod val="40000"/>
                    <a:lumOff val="60000"/>
                  </a:schemeClr>
                </a:solidFill>
                <a:effectLst>
                  <a:glow rad="101600">
                    <a:schemeClr val="accent2">
                      <a:satMod val="175000"/>
                      <a:alpha val="40000"/>
                    </a:schemeClr>
                  </a:glow>
                </a:effectLst>
                <a:latin typeface="Microsoft Himalaya" panose="01010100010101010101" pitchFamily="2" charset="0"/>
                <a:ea typeface="Microsoft Himalaya" panose="01010100010101010101" pitchFamily="2" charset="0"/>
                <a:cs typeface="Microsoft Himalaya" panose="01010100010101010101" pitchFamily="2" charset="0"/>
              </a:rPr>
              <a:t>i-View ALPR </a:t>
            </a:r>
            <a:r>
              <a:rPr lang="en-US" altLang="zh-TW" sz="4000" b="1" dirty="0">
                <a:ln w="22225">
                  <a:solidFill>
                    <a:schemeClr val="tx1"/>
                  </a:solidFill>
                  <a:prstDash val="solid"/>
                </a:ln>
                <a:solidFill>
                  <a:schemeClr val="accent2">
                    <a:lumMod val="40000"/>
                    <a:lumOff val="60000"/>
                  </a:schemeClr>
                </a:solidFill>
                <a:effectLst>
                  <a:glow rad="101600">
                    <a:schemeClr val="accent2">
                      <a:satMod val="175000"/>
                      <a:alpha val="40000"/>
                    </a:schemeClr>
                  </a:glow>
                </a:effectLst>
                <a:latin typeface="Microsoft Himalaya" panose="01010100010101010101" pitchFamily="2" charset="0"/>
                <a:ea typeface="Microsoft Himalaya" panose="01010100010101010101" pitchFamily="2" charset="0"/>
                <a:cs typeface="Microsoft Himalaya" panose="01010100010101010101" pitchFamily="2" charset="0"/>
              </a:rPr>
              <a:t>can </a:t>
            </a:r>
            <a:r>
              <a:rPr lang="en-US" altLang="zh-TW" sz="4000" b="1" dirty="0" smtClean="0">
                <a:ln w="22225">
                  <a:solidFill>
                    <a:schemeClr val="tx1"/>
                  </a:solidFill>
                  <a:prstDash val="solid"/>
                </a:ln>
                <a:solidFill>
                  <a:schemeClr val="accent2">
                    <a:lumMod val="40000"/>
                    <a:lumOff val="60000"/>
                  </a:schemeClr>
                </a:solidFill>
                <a:effectLst>
                  <a:glow rad="101600">
                    <a:schemeClr val="accent2">
                      <a:satMod val="175000"/>
                      <a:alpha val="40000"/>
                    </a:schemeClr>
                  </a:glow>
                </a:effectLst>
                <a:latin typeface="Microsoft Himalaya" panose="01010100010101010101" pitchFamily="2" charset="0"/>
                <a:ea typeface="Microsoft Himalaya" panose="01010100010101010101" pitchFamily="2" charset="0"/>
                <a:cs typeface="Microsoft Himalaya" panose="01010100010101010101" pitchFamily="2" charset="0"/>
              </a:rPr>
              <a:t>do?</a:t>
            </a:r>
            <a:endParaRPr lang="zh-TW" altLang="en-US" sz="4000" b="1" dirty="0">
              <a:ln w="22225">
                <a:solidFill>
                  <a:schemeClr val="tx1"/>
                </a:solidFill>
                <a:prstDash val="solid"/>
              </a:ln>
              <a:solidFill>
                <a:schemeClr val="accent2">
                  <a:lumMod val="40000"/>
                  <a:lumOff val="60000"/>
                </a:schemeClr>
              </a:solidFill>
              <a:effectLst>
                <a:glow rad="101600">
                  <a:schemeClr val="accent2">
                    <a:satMod val="175000"/>
                    <a:alpha val="40000"/>
                  </a:schemeClr>
                </a:glow>
              </a:effectLst>
              <a:latin typeface="Microsoft Himalaya" panose="01010100010101010101" pitchFamily="2" charset="0"/>
              <a:ea typeface="標楷體" panose="03000509000000000000" pitchFamily="65" charset="-120"/>
              <a:cs typeface="Microsoft Himalaya" panose="01010100010101010101" pitchFamily="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3692"/>
            <a:ext cx="9180512" cy="2259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36" y="3945832"/>
            <a:ext cx="2116800" cy="151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s://www.i-view.com.tw/wp-content/uploads/2021/03/pic-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184" y="3945832"/>
            <a:ext cx="2116800" cy="151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5" name="Picture 7" descr="https://www.i-view.com.tw/wp-content/uploads/2019/05/ANPR-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5440" y="3945832"/>
            <a:ext cx="2116800" cy="151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7" name="Picture 9" descr="https://www.i-view.com.tw/wp-content/uploads/2019/05/ANPR-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9696" y="3924363"/>
            <a:ext cx="2116800" cy="151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45" y="5589240"/>
            <a:ext cx="1974375" cy="4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2809" y="5589240"/>
            <a:ext cx="1935819" cy="4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1" y="5567712"/>
            <a:ext cx="2134843" cy="66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66823" y="5567712"/>
            <a:ext cx="2069673" cy="66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59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fade">
                                      <p:cBhvr>
                                        <p:cTn id="24" dur="1000"/>
                                        <p:tgtEl>
                                          <p:spTgt spid="2051"/>
                                        </p:tgtEl>
                                      </p:cBhvr>
                                    </p:animEffect>
                                    <p:anim calcmode="lin" valueType="num">
                                      <p:cBhvr>
                                        <p:cTn id="25" dur="1000" fill="hold"/>
                                        <p:tgtEl>
                                          <p:spTgt spid="2051"/>
                                        </p:tgtEl>
                                        <p:attrNameLst>
                                          <p:attrName>ppt_x</p:attrName>
                                        </p:attrNameLst>
                                      </p:cBhvr>
                                      <p:tavLst>
                                        <p:tav tm="0">
                                          <p:val>
                                            <p:strVal val="#ppt_x"/>
                                          </p:val>
                                        </p:tav>
                                        <p:tav tm="100000">
                                          <p:val>
                                            <p:strVal val="#ppt_x"/>
                                          </p:val>
                                        </p:tav>
                                      </p:tavLst>
                                    </p:anim>
                                    <p:anim calcmode="lin" valueType="num">
                                      <p:cBhvr>
                                        <p:cTn id="26" dur="1000" fill="hold"/>
                                        <p:tgtEl>
                                          <p:spTgt spid="205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59"/>
                                        </p:tgtEl>
                                        <p:attrNameLst>
                                          <p:attrName>style.visibility</p:attrName>
                                        </p:attrNameLst>
                                      </p:cBhvr>
                                      <p:to>
                                        <p:strVal val="visible"/>
                                      </p:to>
                                    </p:set>
                                    <p:animEffect transition="in" filter="fade">
                                      <p:cBhvr>
                                        <p:cTn id="29" dur="1000"/>
                                        <p:tgtEl>
                                          <p:spTgt spid="2059"/>
                                        </p:tgtEl>
                                      </p:cBhvr>
                                    </p:animEffect>
                                    <p:anim calcmode="lin" valueType="num">
                                      <p:cBhvr>
                                        <p:cTn id="30" dur="1000" fill="hold"/>
                                        <p:tgtEl>
                                          <p:spTgt spid="2059"/>
                                        </p:tgtEl>
                                        <p:attrNameLst>
                                          <p:attrName>ppt_x</p:attrName>
                                        </p:attrNameLst>
                                      </p:cBhvr>
                                      <p:tavLst>
                                        <p:tav tm="0">
                                          <p:val>
                                            <p:strVal val="#ppt_x"/>
                                          </p:val>
                                        </p:tav>
                                        <p:tav tm="100000">
                                          <p:val>
                                            <p:strVal val="#ppt_x"/>
                                          </p:val>
                                        </p:tav>
                                      </p:tavLst>
                                    </p:anim>
                                    <p:anim calcmode="lin" valueType="num">
                                      <p:cBhvr>
                                        <p:cTn id="31" dur="1000" fill="hold"/>
                                        <p:tgtEl>
                                          <p:spTgt spid="205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53"/>
                                        </p:tgtEl>
                                        <p:attrNameLst>
                                          <p:attrName>style.visibility</p:attrName>
                                        </p:attrNameLst>
                                      </p:cBhvr>
                                      <p:to>
                                        <p:strVal val="visible"/>
                                      </p:to>
                                    </p:set>
                                    <p:animEffect transition="in" filter="fade">
                                      <p:cBhvr>
                                        <p:cTn id="36" dur="1000"/>
                                        <p:tgtEl>
                                          <p:spTgt spid="2053"/>
                                        </p:tgtEl>
                                      </p:cBhvr>
                                    </p:animEffect>
                                    <p:anim calcmode="lin" valueType="num">
                                      <p:cBhvr>
                                        <p:cTn id="37" dur="1000" fill="hold"/>
                                        <p:tgtEl>
                                          <p:spTgt spid="2053"/>
                                        </p:tgtEl>
                                        <p:attrNameLst>
                                          <p:attrName>ppt_x</p:attrName>
                                        </p:attrNameLst>
                                      </p:cBhvr>
                                      <p:tavLst>
                                        <p:tav tm="0">
                                          <p:val>
                                            <p:strVal val="#ppt_x"/>
                                          </p:val>
                                        </p:tav>
                                        <p:tav tm="100000">
                                          <p:val>
                                            <p:strVal val="#ppt_x"/>
                                          </p:val>
                                        </p:tav>
                                      </p:tavLst>
                                    </p:anim>
                                    <p:anim calcmode="lin" valueType="num">
                                      <p:cBhvr>
                                        <p:cTn id="38" dur="1000" fill="hold"/>
                                        <p:tgtEl>
                                          <p:spTgt spid="205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60"/>
                                        </p:tgtEl>
                                        <p:attrNameLst>
                                          <p:attrName>style.visibility</p:attrName>
                                        </p:attrNameLst>
                                      </p:cBhvr>
                                      <p:to>
                                        <p:strVal val="visible"/>
                                      </p:to>
                                    </p:set>
                                    <p:animEffect transition="in" filter="fade">
                                      <p:cBhvr>
                                        <p:cTn id="41" dur="1000"/>
                                        <p:tgtEl>
                                          <p:spTgt spid="2060"/>
                                        </p:tgtEl>
                                      </p:cBhvr>
                                    </p:animEffect>
                                    <p:anim calcmode="lin" valueType="num">
                                      <p:cBhvr>
                                        <p:cTn id="42" dur="1000" fill="hold"/>
                                        <p:tgtEl>
                                          <p:spTgt spid="2060"/>
                                        </p:tgtEl>
                                        <p:attrNameLst>
                                          <p:attrName>ppt_x</p:attrName>
                                        </p:attrNameLst>
                                      </p:cBhvr>
                                      <p:tavLst>
                                        <p:tav tm="0">
                                          <p:val>
                                            <p:strVal val="#ppt_x"/>
                                          </p:val>
                                        </p:tav>
                                        <p:tav tm="100000">
                                          <p:val>
                                            <p:strVal val="#ppt_x"/>
                                          </p:val>
                                        </p:tav>
                                      </p:tavLst>
                                    </p:anim>
                                    <p:anim calcmode="lin" valueType="num">
                                      <p:cBhvr>
                                        <p:cTn id="43"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55"/>
                                        </p:tgtEl>
                                        <p:attrNameLst>
                                          <p:attrName>style.visibility</p:attrName>
                                        </p:attrNameLst>
                                      </p:cBhvr>
                                      <p:to>
                                        <p:strVal val="visible"/>
                                      </p:to>
                                    </p:set>
                                    <p:animEffect transition="in" filter="fade">
                                      <p:cBhvr>
                                        <p:cTn id="48" dur="1000"/>
                                        <p:tgtEl>
                                          <p:spTgt spid="2055"/>
                                        </p:tgtEl>
                                      </p:cBhvr>
                                    </p:animEffect>
                                    <p:anim calcmode="lin" valueType="num">
                                      <p:cBhvr>
                                        <p:cTn id="49" dur="1000" fill="hold"/>
                                        <p:tgtEl>
                                          <p:spTgt spid="2055"/>
                                        </p:tgtEl>
                                        <p:attrNameLst>
                                          <p:attrName>ppt_x</p:attrName>
                                        </p:attrNameLst>
                                      </p:cBhvr>
                                      <p:tavLst>
                                        <p:tav tm="0">
                                          <p:val>
                                            <p:strVal val="#ppt_x"/>
                                          </p:val>
                                        </p:tav>
                                        <p:tav tm="100000">
                                          <p:val>
                                            <p:strVal val="#ppt_x"/>
                                          </p:val>
                                        </p:tav>
                                      </p:tavLst>
                                    </p:anim>
                                    <p:anim calcmode="lin" valueType="num">
                                      <p:cBhvr>
                                        <p:cTn id="50" dur="1000" fill="hold"/>
                                        <p:tgtEl>
                                          <p:spTgt spid="205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061"/>
                                        </p:tgtEl>
                                        <p:attrNameLst>
                                          <p:attrName>style.visibility</p:attrName>
                                        </p:attrNameLst>
                                      </p:cBhvr>
                                      <p:to>
                                        <p:strVal val="visible"/>
                                      </p:to>
                                    </p:set>
                                    <p:animEffect transition="in" filter="fade">
                                      <p:cBhvr>
                                        <p:cTn id="53" dur="1000"/>
                                        <p:tgtEl>
                                          <p:spTgt spid="2061"/>
                                        </p:tgtEl>
                                      </p:cBhvr>
                                    </p:animEffect>
                                    <p:anim calcmode="lin" valueType="num">
                                      <p:cBhvr>
                                        <p:cTn id="54" dur="1000" fill="hold"/>
                                        <p:tgtEl>
                                          <p:spTgt spid="2061"/>
                                        </p:tgtEl>
                                        <p:attrNameLst>
                                          <p:attrName>ppt_x</p:attrName>
                                        </p:attrNameLst>
                                      </p:cBhvr>
                                      <p:tavLst>
                                        <p:tav tm="0">
                                          <p:val>
                                            <p:strVal val="#ppt_x"/>
                                          </p:val>
                                        </p:tav>
                                        <p:tav tm="100000">
                                          <p:val>
                                            <p:strVal val="#ppt_x"/>
                                          </p:val>
                                        </p:tav>
                                      </p:tavLst>
                                    </p:anim>
                                    <p:anim calcmode="lin" valueType="num">
                                      <p:cBhvr>
                                        <p:cTn id="55" dur="1000" fill="hold"/>
                                        <p:tgtEl>
                                          <p:spTgt spid="206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057"/>
                                        </p:tgtEl>
                                        <p:attrNameLst>
                                          <p:attrName>style.visibility</p:attrName>
                                        </p:attrNameLst>
                                      </p:cBhvr>
                                      <p:to>
                                        <p:strVal val="visible"/>
                                      </p:to>
                                    </p:set>
                                    <p:animEffect transition="in" filter="fade">
                                      <p:cBhvr>
                                        <p:cTn id="60" dur="1000"/>
                                        <p:tgtEl>
                                          <p:spTgt spid="2057"/>
                                        </p:tgtEl>
                                      </p:cBhvr>
                                    </p:animEffect>
                                    <p:anim calcmode="lin" valueType="num">
                                      <p:cBhvr>
                                        <p:cTn id="61" dur="1000" fill="hold"/>
                                        <p:tgtEl>
                                          <p:spTgt spid="2057"/>
                                        </p:tgtEl>
                                        <p:attrNameLst>
                                          <p:attrName>ppt_x</p:attrName>
                                        </p:attrNameLst>
                                      </p:cBhvr>
                                      <p:tavLst>
                                        <p:tav tm="0">
                                          <p:val>
                                            <p:strVal val="#ppt_x"/>
                                          </p:val>
                                        </p:tav>
                                        <p:tav tm="100000">
                                          <p:val>
                                            <p:strVal val="#ppt_x"/>
                                          </p:val>
                                        </p:tav>
                                      </p:tavLst>
                                    </p:anim>
                                    <p:anim calcmode="lin" valueType="num">
                                      <p:cBhvr>
                                        <p:cTn id="62" dur="1000" fill="hold"/>
                                        <p:tgtEl>
                                          <p:spTgt spid="205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062"/>
                                        </p:tgtEl>
                                        <p:attrNameLst>
                                          <p:attrName>style.visibility</p:attrName>
                                        </p:attrNameLst>
                                      </p:cBhvr>
                                      <p:to>
                                        <p:strVal val="visible"/>
                                      </p:to>
                                    </p:set>
                                    <p:animEffect transition="in" filter="fade">
                                      <p:cBhvr>
                                        <p:cTn id="65" dur="1000"/>
                                        <p:tgtEl>
                                          <p:spTgt spid="2062"/>
                                        </p:tgtEl>
                                      </p:cBhvr>
                                    </p:animEffect>
                                    <p:anim calcmode="lin" valueType="num">
                                      <p:cBhvr>
                                        <p:cTn id="66" dur="1000" fill="hold"/>
                                        <p:tgtEl>
                                          <p:spTgt spid="2062"/>
                                        </p:tgtEl>
                                        <p:attrNameLst>
                                          <p:attrName>ppt_x</p:attrName>
                                        </p:attrNameLst>
                                      </p:cBhvr>
                                      <p:tavLst>
                                        <p:tav tm="0">
                                          <p:val>
                                            <p:strVal val="#ppt_x"/>
                                          </p:val>
                                        </p:tav>
                                        <p:tav tm="100000">
                                          <p:val>
                                            <p:strVal val="#ppt_x"/>
                                          </p:val>
                                        </p:tav>
                                      </p:tavLst>
                                    </p:anim>
                                    <p:anim calcmode="lin" valueType="num">
                                      <p:cBhvr>
                                        <p:cTn id="67" dur="1000" fill="hold"/>
                                        <p:tgtEl>
                                          <p:spTgt spid="20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0" y="-27384"/>
            <a:ext cx="9144000" cy="981076"/>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dirty="0"/>
          </a:p>
        </p:txBody>
      </p:sp>
      <p:sp>
        <p:nvSpPr>
          <p:cNvPr id="15" name="Rectangle 14"/>
          <p:cNvSpPr/>
          <p:nvPr/>
        </p:nvSpPr>
        <p:spPr>
          <a:xfrm>
            <a:off x="539552" y="0"/>
            <a:ext cx="8244408" cy="923330"/>
          </a:xfrm>
          <a:prstGeom prst="rect">
            <a:avLst/>
          </a:prstGeom>
          <a:noFill/>
        </p:spPr>
        <p:txBody>
          <a:bodyPr wrap="square" lIns="91440" tIns="45720" rIns="91440" bIns="45720">
            <a:spAutoFit/>
          </a:bodyPr>
          <a:lstStyle/>
          <a:p>
            <a:pPr algn="ctr"/>
            <a:r>
              <a:rPr lang="es-E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PlateFinder® Mobile ALPR </a:t>
            </a:r>
            <a:r>
              <a:rPr lang="es-ES" altLang="zh-TW" sz="5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System </a:t>
            </a:r>
            <a:endParaRPr lang="es-E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10" name="文字方塊 9">
            <a:extLst>
              <a:ext uri="{FF2B5EF4-FFF2-40B4-BE49-F238E27FC236}">
                <a16:creationId xmlns:a16="http://schemas.microsoft.com/office/drawing/2014/main" xmlns="" id="{C2137E14-D1F2-44C7-8038-CC899863AE14}"/>
              </a:ext>
            </a:extLst>
          </p:cNvPr>
          <p:cNvSpPr txBox="1"/>
          <p:nvPr/>
        </p:nvSpPr>
        <p:spPr>
          <a:xfrm>
            <a:off x="210943" y="3712854"/>
            <a:ext cx="8753545" cy="3046988"/>
          </a:xfrm>
          <a:prstGeom prst="rect">
            <a:avLst/>
          </a:prstGeom>
          <a:noFill/>
        </p:spPr>
        <p:txBody>
          <a:bodyPr wrap="square" rtlCol="0">
            <a:spAutoFit/>
          </a:bodyPr>
          <a:lstStyle/>
          <a:p>
            <a:r>
              <a:rPr lang="en-US" altLang="zh-TW" dirty="0" smtClean="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According </a:t>
            </a:r>
            <a:r>
              <a:rPr lang="en-US" altLang="zh-TW" dirty="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to statistics from the International Association Chiefs of Police, up to 70% of significant crimes relate to theft of vehicles or their use in illegal activities, stolen cars are not just a loss of money only, and it also triggers other crimes. The above crimes let communities and schools pose serious threats, and it needs to improve effectively. The fundamental analysis and statistics show that the ALPR system is particularly useful in assisting law enforcement agencies in finding stolen vehicles and missing persons and investigating robberies and kidnappings. Install the Mobile ALPR system on police cars to detect stolen cars around the clock will be a practical and wise choice while does not increase the burden of the extra police force.</a:t>
            </a:r>
            <a:endParaRPr lang="zh-TW" altLang="en-US" dirty="0">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endParaRPr>
          </a:p>
        </p:txBody>
      </p:sp>
      <p:sp>
        <p:nvSpPr>
          <p:cNvPr id="11" name="投影片編號版面配置區 10">
            <a:extLst>
              <a:ext uri="{FF2B5EF4-FFF2-40B4-BE49-F238E27FC236}">
                <a16:creationId xmlns:a16="http://schemas.microsoft.com/office/drawing/2014/main" xmlns="" id="{762D6CE4-0E63-408C-A58A-33C5474AE2D7}"/>
              </a:ext>
            </a:extLst>
          </p:cNvPr>
          <p:cNvSpPr>
            <a:spLocks noGrp="1"/>
          </p:cNvSpPr>
          <p:nvPr>
            <p:ph type="sldNum" sz="quarter" idx="12"/>
          </p:nvPr>
        </p:nvSpPr>
        <p:spPr/>
        <p:txBody>
          <a:bodyPr/>
          <a:lstStyle/>
          <a:p>
            <a:fld id="{607B754A-BE32-4674-88FE-4BF5CA009B3A}" type="slidenum">
              <a:rPr lang="en-US" altLang="zh-TW" smtClean="0"/>
              <a:pPr/>
              <a:t>5</a:t>
            </a:fld>
            <a:endParaRPr lang="en-US" altLang="zh-TW" dirty="0"/>
          </a:p>
        </p:txBody>
      </p:sp>
      <p:sp>
        <p:nvSpPr>
          <p:cNvPr id="14" name="文字方塊 13">
            <a:extLst>
              <a:ext uri="{FF2B5EF4-FFF2-40B4-BE49-F238E27FC236}">
                <a16:creationId xmlns:a16="http://schemas.microsoft.com/office/drawing/2014/main" xmlns="" id="{E6BC1287-CBB6-4C50-BDD0-10C5B9BC55DF}"/>
              </a:ext>
            </a:extLst>
          </p:cNvPr>
          <p:cNvSpPr txBox="1"/>
          <p:nvPr/>
        </p:nvSpPr>
        <p:spPr>
          <a:xfrm>
            <a:off x="-36512" y="3284984"/>
            <a:ext cx="8486854" cy="61555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altLang="zh-TW" sz="3400" b="1" dirty="0">
                <a:ln w="22225">
                  <a:solidFill>
                    <a:schemeClr val="tx1"/>
                  </a:solidFill>
                  <a:prstDash val="solid"/>
                </a:ln>
                <a:solidFill>
                  <a:schemeClr val="accent2">
                    <a:lumMod val="40000"/>
                    <a:lumOff val="60000"/>
                  </a:schemeClr>
                </a:solidFill>
                <a:effectLst>
                  <a:glow rad="101600">
                    <a:schemeClr val="accent2">
                      <a:satMod val="175000"/>
                      <a:alpha val="40000"/>
                    </a:schemeClr>
                  </a:glow>
                </a:effectLst>
                <a:latin typeface="Microsoft Himalaya" panose="01010100010101010101" pitchFamily="2" charset="0"/>
                <a:ea typeface="Microsoft Himalaya" panose="01010100010101010101" pitchFamily="2" charset="0"/>
                <a:cs typeface="Microsoft Himalaya" panose="01010100010101010101" pitchFamily="2" charset="0"/>
              </a:rPr>
              <a:t>Why choose PlateFinder® Mobile ALPR </a:t>
            </a:r>
            <a:r>
              <a:rPr lang="en-US" altLang="zh-TW" sz="3400" b="1" dirty="0" smtClean="0">
                <a:ln w="22225">
                  <a:solidFill>
                    <a:schemeClr val="tx1"/>
                  </a:solidFill>
                  <a:prstDash val="solid"/>
                </a:ln>
                <a:solidFill>
                  <a:schemeClr val="accent2">
                    <a:lumMod val="40000"/>
                    <a:lumOff val="60000"/>
                  </a:schemeClr>
                </a:solidFill>
                <a:effectLst>
                  <a:glow rad="101600">
                    <a:schemeClr val="accent2">
                      <a:satMod val="175000"/>
                      <a:alpha val="40000"/>
                    </a:schemeClr>
                  </a:glow>
                </a:effectLst>
                <a:latin typeface="Microsoft Himalaya" panose="01010100010101010101" pitchFamily="2" charset="0"/>
                <a:ea typeface="Microsoft Himalaya" panose="01010100010101010101" pitchFamily="2" charset="0"/>
                <a:cs typeface="Microsoft Himalaya" panose="01010100010101010101" pitchFamily="2" charset="0"/>
              </a:rPr>
              <a:t>Enforcement System</a:t>
            </a:r>
            <a:r>
              <a:rPr lang="en-US" altLang="zh-TW" sz="3400" b="1" dirty="0">
                <a:ln w="22225">
                  <a:solidFill>
                    <a:schemeClr val="tx1"/>
                  </a:solidFill>
                  <a:prstDash val="solid"/>
                </a:ln>
                <a:solidFill>
                  <a:schemeClr val="accent2">
                    <a:lumMod val="40000"/>
                    <a:lumOff val="60000"/>
                  </a:schemeClr>
                </a:solidFill>
                <a:effectLst>
                  <a:glow rad="101600">
                    <a:schemeClr val="accent2">
                      <a:satMod val="175000"/>
                      <a:alpha val="40000"/>
                    </a:schemeClr>
                  </a:glow>
                </a:effectLst>
                <a:latin typeface="Microsoft Himalaya" panose="01010100010101010101" pitchFamily="2" charset="0"/>
                <a:ea typeface="Microsoft Himalaya" panose="01010100010101010101" pitchFamily="2" charset="0"/>
                <a:cs typeface="Microsoft Himalaya" panose="01010100010101010101" pitchFamily="2" charset="0"/>
              </a:rPr>
              <a:t>? </a:t>
            </a:r>
            <a:endParaRPr lang="zh-TW" altLang="en-US" sz="3400" b="1" dirty="0">
              <a:ln w="22225">
                <a:solidFill>
                  <a:schemeClr val="tx1"/>
                </a:solidFill>
                <a:prstDash val="solid"/>
              </a:ln>
              <a:solidFill>
                <a:schemeClr val="accent2">
                  <a:lumMod val="40000"/>
                  <a:lumOff val="60000"/>
                </a:schemeClr>
              </a:solidFill>
              <a:effectLst>
                <a:glow rad="101600">
                  <a:schemeClr val="accent2">
                    <a:satMod val="175000"/>
                    <a:alpha val="40000"/>
                  </a:schemeClr>
                </a:glow>
              </a:effectLst>
              <a:latin typeface="Microsoft Himalaya" panose="01010100010101010101" pitchFamily="2" charset="0"/>
              <a:ea typeface="標楷體" panose="03000509000000000000" pitchFamily="65" charset="-120"/>
              <a:cs typeface="Microsoft Himalaya" panose="01010100010101010101" pitchFamily="2" charset="0"/>
            </a:endParaRPr>
          </a:p>
        </p:txBody>
      </p:sp>
      <p:pic>
        <p:nvPicPr>
          <p:cNvPr id="3074" name="Picture 2" descr="https://www.i-view.com.tw/wp-content/uploads/2021/04/Banner-ANP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48173" cy="23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25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3694"/>
            <a:ext cx="9180512" cy="590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0" y="-27384"/>
            <a:ext cx="9180512" cy="981076"/>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dirty="0"/>
          </a:p>
        </p:txBody>
      </p:sp>
      <p:sp>
        <p:nvSpPr>
          <p:cNvPr id="15" name="Rectangle 14"/>
          <p:cNvSpPr/>
          <p:nvPr/>
        </p:nvSpPr>
        <p:spPr>
          <a:xfrm>
            <a:off x="305780" y="96791"/>
            <a:ext cx="8532440" cy="923330"/>
          </a:xfrm>
          <a:prstGeom prst="rect">
            <a:avLst/>
          </a:prstGeom>
          <a:noFill/>
        </p:spPr>
        <p:txBody>
          <a:bodyPr wrap="square" lIns="91440" tIns="45720" rIns="91440" bIns="45720">
            <a:spAutoFit/>
          </a:bodyPr>
          <a:lstStyle/>
          <a:p>
            <a:pPr algn="ctr"/>
            <a:r>
              <a:rPr lang="en-U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Why Need </a:t>
            </a:r>
            <a:r>
              <a:rPr lang="es-ES" altLang="zh-TW" sz="5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Mobile </a:t>
            </a:r>
            <a:r>
              <a:rPr lang="es-E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ALPR </a:t>
            </a:r>
            <a:r>
              <a:rPr lang="es-ES" altLang="zh-TW" sz="5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System</a:t>
            </a:r>
            <a:r>
              <a:rPr lang="en-US" altLang="zh-TW" sz="5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a:t>
            </a:r>
            <a:endParaRPr lang="es-E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11" name="投影片編號版面配置區 10">
            <a:extLst>
              <a:ext uri="{FF2B5EF4-FFF2-40B4-BE49-F238E27FC236}">
                <a16:creationId xmlns:a16="http://schemas.microsoft.com/office/drawing/2014/main" xmlns="" id="{762D6CE4-0E63-408C-A58A-33C5474AE2D7}"/>
              </a:ext>
            </a:extLst>
          </p:cNvPr>
          <p:cNvSpPr>
            <a:spLocks noGrp="1"/>
          </p:cNvSpPr>
          <p:nvPr>
            <p:ph type="sldNum" sz="quarter" idx="12"/>
          </p:nvPr>
        </p:nvSpPr>
        <p:spPr/>
        <p:txBody>
          <a:bodyPr/>
          <a:lstStyle/>
          <a:p>
            <a:fld id="{607B754A-BE32-4674-88FE-4BF5CA009B3A}" type="slidenum">
              <a:rPr lang="en-US" altLang="zh-TW" smtClean="0"/>
              <a:pPr/>
              <a:t>6</a:t>
            </a:fld>
            <a:endParaRPr lang="en-US" altLang="zh-TW" dirty="0"/>
          </a:p>
        </p:txBody>
      </p:sp>
      <p:pic>
        <p:nvPicPr>
          <p:cNvPr id="4098" name="Picture 2" descr="https://www.i-view.com.tw/wp-content/uploads/2021/04/icon-polic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58456"/>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2040310" y="1484784"/>
            <a:ext cx="4043858" cy="461665"/>
          </a:xfrm>
          <a:prstGeom prst="rect">
            <a:avLst/>
          </a:prstGeom>
          <a:noFill/>
        </p:spPr>
        <p:txBody>
          <a:bodyPr wrap="square" rtlCol="0">
            <a:spAutoFit/>
          </a:bodyPr>
          <a:lstStyle/>
          <a:p>
            <a:endParaRPr lang="zh-TW" altLang="en-US" dirty="0"/>
          </a:p>
        </p:txBody>
      </p:sp>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xmlns="" id="{0A8C1AE3-0F93-414F-945E-0D727A2DE2A7}"/>
                  </a:ext>
                </a:extLst>
              </p:cNvPr>
              <p:cNvSpPr txBox="1"/>
              <p:nvPr/>
            </p:nvSpPr>
            <p:spPr>
              <a:xfrm>
                <a:off x="539552" y="2697775"/>
                <a:ext cx="8430474" cy="4068678"/>
              </a:xfrm>
              <a:prstGeom prst="rect">
                <a:avLst/>
              </a:prstGeom>
              <a:noFill/>
            </p:spPr>
            <p:txBody>
              <a:bodyPr wrap="square" rtlCol="0">
                <a:spAutoFit/>
              </a:bodyPr>
              <a:lstStyle/>
              <a:p>
                <a14:m>
                  <m:oMath xmlns:m="http://schemas.openxmlformats.org/officeDocument/2006/math">
                    <m:r>
                      <a:rPr lang="zh-TW" altLang="en-US" sz="3200" i="1" smtClean="0">
                        <a:effectLst>
                          <a:outerShdw blurRad="38100" dist="38100" dir="2700000" algn="tl">
                            <a:srgbClr val="000000">
                              <a:alpha val="43137"/>
                            </a:srgbClr>
                          </a:outerShdw>
                        </a:effectLst>
                        <a:latin typeface="Cambria Math" panose="02040503050406030204" pitchFamily="18" charset="0"/>
                        <a:ea typeface="標楷體" panose="03000509000000000000" pitchFamily="65" charset="-120"/>
                      </a:rPr>
                      <m:t>√</m:t>
                    </m:r>
                  </m:oMath>
                </a14:m>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2800"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The police cars will pass through how many cars, motorcycles, trucks parked on the side of the road or driving on the road every day? The license plate camera can capture 1800 frames per minute via the ALPR system that means there is a massive quantity of license plate numbers matched with the list of illegal vehicles through the mobile ALPR system. With the help of the ALPR system, police officers can quickly and massively identify criminal cars. Using the mobile ALPR system against illegal vehicles is the same as increasing a group of police forces to assist law enforcement agencies in working together to crack down on criminal vehicles, promote justice, and maintain social security.</a:t>
                </a:r>
                <a:endParaRPr lang="en-US" altLang="zh-TW" sz="2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mc:Choice>
        <mc:Fallback xmlns="">
          <p:sp>
            <p:nvSpPr>
              <p:cNvPr id="17" name="文字方塊 16">
                <a:extLst>
                  <a:ext uri="{FF2B5EF4-FFF2-40B4-BE49-F238E27FC236}">
                    <a16:creationId xmlns="" xmlns:a16="http://schemas.microsoft.com/office/drawing/2014/main" xmlns:a14="http://schemas.microsoft.com/office/drawing/2010/main" id="{0A8C1AE3-0F93-414F-945E-0D727A2DE2A7}"/>
                  </a:ext>
                </a:extLst>
              </p:cNvPr>
              <p:cNvSpPr txBox="1">
                <a:spLocks noRot="1" noChangeAspect="1" noMove="1" noResize="1" noEditPoints="1" noAdjustHandles="1" noChangeArrowheads="1" noChangeShapeType="1" noTextEdit="1"/>
              </p:cNvSpPr>
              <p:nvPr/>
            </p:nvSpPr>
            <p:spPr>
              <a:xfrm>
                <a:off x="539552" y="2697775"/>
                <a:ext cx="8430474" cy="4068678"/>
              </a:xfrm>
              <a:prstGeom prst="rect">
                <a:avLst/>
              </a:prstGeom>
              <a:blipFill rotWithShape="1">
                <a:blip r:embed="rId4"/>
                <a:stretch>
                  <a:fillRect l="-1592" r="-2533" b="-4648"/>
                </a:stretch>
              </a:blipFill>
            </p:spPr>
            <p:txBody>
              <a:bodyPr/>
              <a:lstStyle/>
              <a:p>
                <a:r>
                  <a:rPr lang="zh-TW" altLang="en-US">
                    <a:noFill/>
                  </a:rPr>
                  <a:t> </a:t>
                </a:r>
              </a:p>
            </p:txBody>
          </p:sp>
        </mc:Fallback>
      </mc:AlternateContent>
      <p:sp>
        <p:nvSpPr>
          <p:cNvPr id="18" name="文字方塊 17">
            <a:extLst>
              <a:ext uri="{FF2B5EF4-FFF2-40B4-BE49-F238E27FC236}">
                <a16:creationId xmlns:a16="http://schemas.microsoft.com/office/drawing/2014/main" xmlns="" id="{57E6C484-8954-4A73-8EEB-A822A66D7CA7}"/>
              </a:ext>
            </a:extLst>
          </p:cNvPr>
          <p:cNvSpPr txBox="1"/>
          <p:nvPr/>
        </p:nvSpPr>
        <p:spPr>
          <a:xfrm>
            <a:off x="1525127" y="1269411"/>
            <a:ext cx="7516907" cy="1323439"/>
          </a:xfrm>
          <a:prstGeom prst="rect">
            <a:avLst/>
          </a:prstGeom>
          <a:noFill/>
        </p:spPr>
        <p:txBody>
          <a:bodyPr wrap="square" rtlCol="0">
            <a:spAutoFit/>
          </a:bodyPr>
          <a:lstStyle/>
          <a:p>
            <a:r>
              <a:rPr lang="en-US" altLang="zh-TW" sz="4000" b="1"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The PlateFinder® ALPR system is a powerful weapon against illegal vehicles: </a:t>
            </a:r>
            <a:r>
              <a:rPr lang="zh-TW" altLang="en-US" sz="4000"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 </a:t>
            </a:r>
            <a:endParaRPr lang="zh-TW" altLang="en-US" sz="4000" b="1"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endParaRPr>
          </a:p>
        </p:txBody>
      </p:sp>
    </p:spTree>
    <p:extLst>
      <p:ext uri="{BB962C8B-B14F-4D97-AF65-F5344CB8AC3E}">
        <p14:creationId xmlns:p14="http://schemas.microsoft.com/office/powerpoint/2010/main" val="248223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1000"/>
                                        <p:tgtEl>
                                          <p:spTgt spid="4098"/>
                                        </p:tgtEl>
                                      </p:cBhvr>
                                    </p:animEffect>
                                    <p:anim calcmode="lin" valueType="num">
                                      <p:cBhvr>
                                        <p:cTn id="23" dur="1000" fill="hold"/>
                                        <p:tgtEl>
                                          <p:spTgt spid="4098"/>
                                        </p:tgtEl>
                                        <p:attrNameLst>
                                          <p:attrName>ppt_x</p:attrName>
                                        </p:attrNameLst>
                                      </p:cBhvr>
                                      <p:tavLst>
                                        <p:tav tm="0">
                                          <p:val>
                                            <p:strVal val="#ppt_x"/>
                                          </p:val>
                                        </p:tav>
                                        <p:tav tm="100000">
                                          <p:val>
                                            <p:strVal val="#ppt_x"/>
                                          </p:val>
                                        </p:tav>
                                      </p:tavLst>
                                    </p:anim>
                                    <p:anim calcmode="lin" valueType="num">
                                      <p:cBhvr>
                                        <p:cTn id="24" dur="1000" fill="hold"/>
                                        <p:tgtEl>
                                          <p:spTgt spid="409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1"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3693"/>
            <a:ext cx="9180512" cy="590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0" y="-27384"/>
            <a:ext cx="9180512" cy="981076"/>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dirty="0"/>
          </a:p>
        </p:txBody>
      </p:sp>
      <p:sp>
        <p:nvSpPr>
          <p:cNvPr id="15" name="Rectangle 14"/>
          <p:cNvSpPr/>
          <p:nvPr/>
        </p:nvSpPr>
        <p:spPr>
          <a:xfrm>
            <a:off x="305780" y="96791"/>
            <a:ext cx="8532440" cy="923330"/>
          </a:xfrm>
          <a:prstGeom prst="rect">
            <a:avLst/>
          </a:prstGeom>
          <a:noFill/>
        </p:spPr>
        <p:txBody>
          <a:bodyPr wrap="square" lIns="91440" tIns="45720" rIns="91440" bIns="45720">
            <a:spAutoFit/>
          </a:bodyPr>
          <a:lstStyle/>
          <a:p>
            <a:pPr algn="ctr"/>
            <a:r>
              <a:rPr lang="en-U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Why Need </a:t>
            </a:r>
            <a:r>
              <a:rPr lang="es-ES" altLang="zh-TW" sz="5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Mobile </a:t>
            </a:r>
            <a:r>
              <a:rPr lang="es-E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ALPR </a:t>
            </a:r>
            <a:r>
              <a:rPr lang="es-ES" altLang="zh-TW" sz="5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System</a:t>
            </a:r>
            <a:r>
              <a:rPr lang="en-US" altLang="zh-TW" sz="5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a:t>
            </a:r>
            <a:endParaRPr lang="es-E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11" name="投影片編號版面配置區 10">
            <a:extLst>
              <a:ext uri="{FF2B5EF4-FFF2-40B4-BE49-F238E27FC236}">
                <a16:creationId xmlns:a16="http://schemas.microsoft.com/office/drawing/2014/main" xmlns="" id="{762D6CE4-0E63-408C-A58A-33C5474AE2D7}"/>
              </a:ext>
            </a:extLst>
          </p:cNvPr>
          <p:cNvSpPr>
            <a:spLocks noGrp="1"/>
          </p:cNvSpPr>
          <p:nvPr>
            <p:ph type="sldNum" sz="quarter" idx="12"/>
          </p:nvPr>
        </p:nvSpPr>
        <p:spPr/>
        <p:txBody>
          <a:bodyPr/>
          <a:lstStyle/>
          <a:p>
            <a:fld id="{607B754A-BE32-4674-88FE-4BF5CA009B3A}" type="slidenum">
              <a:rPr lang="en-US" altLang="zh-TW" smtClean="0"/>
              <a:pPr/>
              <a:t>7</a:t>
            </a:fld>
            <a:endParaRPr lang="en-US" altLang="zh-TW" dirty="0"/>
          </a:p>
        </p:txBody>
      </p:sp>
      <p:sp>
        <p:nvSpPr>
          <p:cNvPr id="4" name="文字方塊 3"/>
          <p:cNvSpPr txBox="1"/>
          <p:nvPr/>
        </p:nvSpPr>
        <p:spPr>
          <a:xfrm>
            <a:off x="2040310" y="1484784"/>
            <a:ext cx="4043858" cy="461665"/>
          </a:xfrm>
          <a:prstGeom prst="rect">
            <a:avLst/>
          </a:prstGeom>
          <a:noFill/>
        </p:spPr>
        <p:txBody>
          <a:bodyPr wrap="square" rtlCol="0">
            <a:spAutoFit/>
          </a:bodyPr>
          <a:lstStyle/>
          <a:p>
            <a:endParaRPr lang="zh-TW" altLang="en-US" dirty="0"/>
          </a:p>
        </p:txBody>
      </p:sp>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xmlns="" id="{0A8C1AE3-0F93-414F-945E-0D727A2DE2A7}"/>
                  </a:ext>
                </a:extLst>
              </p:cNvPr>
              <p:cNvSpPr txBox="1"/>
              <p:nvPr/>
            </p:nvSpPr>
            <p:spPr>
              <a:xfrm>
                <a:off x="515358" y="2420888"/>
                <a:ext cx="8430474" cy="3970318"/>
              </a:xfrm>
              <a:prstGeom prst="rect">
                <a:avLst/>
              </a:prstGeom>
              <a:noFill/>
            </p:spPr>
            <p:txBody>
              <a:bodyPr wrap="square" rtlCol="0">
                <a:spAutoFit/>
              </a:bodyPr>
              <a:lstStyle/>
              <a:p>
                <a14:m>
                  <m:oMath xmlns:m="http://schemas.openxmlformats.org/officeDocument/2006/math">
                    <m:r>
                      <a:rPr lang="zh-TW" altLang="en-US" sz="3200" i="1" smtClean="0">
                        <a:effectLst>
                          <a:outerShdw blurRad="38100" dist="38100" dir="2700000" algn="tl">
                            <a:srgbClr val="000000">
                              <a:alpha val="43137"/>
                            </a:srgbClr>
                          </a:outerShdw>
                        </a:effectLst>
                        <a:latin typeface="Cambria Math" panose="02040503050406030204" pitchFamily="18" charset="0"/>
                        <a:ea typeface="標楷體" panose="03000509000000000000" pitchFamily="65" charset="-120"/>
                      </a:rPr>
                      <m:t>√</m:t>
                    </m:r>
                  </m:oMath>
                </a14:m>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3600"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PlateFinder® mobile ALPR system supports face recognition capability when a patrol officer checks a suspicious vehicle, and the system will automatically recognize the face of the on-site personnel. Therefore, it can detect the abducted, missing persons, wanted criminals, and send an emergency alarm to remind the police on-site when lists are recognized. The function will let the police officer has more time to deal with </a:t>
                </a:r>
                <a:r>
                  <a:rPr lang="en-US" altLang="zh-TW" sz="3600"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it.</a:t>
                </a:r>
                <a:endPar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mc:Choice>
        <mc:Fallback xmlns="">
          <p:sp>
            <p:nvSpPr>
              <p:cNvPr id="17" name="文字方塊 16">
                <a:extLst>
                  <a:ext uri="{FF2B5EF4-FFF2-40B4-BE49-F238E27FC236}">
                    <a16:creationId xmlns="" xmlns:a16="http://schemas.microsoft.com/office/drawing/2014/main" xmlns:a14="http://schemas.microsoft.com/office/drawing/2010/main" id="{0A8C1AE3-0F93-414F-945E-0D727A2DE2A7}"/>
                  </a:ext>
                </a:extLst>
              </p:cNvPr>
              <p:cNvSpPr txBox="1">
                <a:spLocks noRot="1" noChangeAspect="1" noMove="1" noResize="1" noEditPoints="1" noAdjustHandles="1" noChangeArrowheads="1" noChangeShapeType="1" noTextEdit="1"/>
              </p:cNvSpPr>
              <p:nvPr/>
            </p:nvSpPr>
            <p:spPr>
              <a:xfrm>
                <a:off x="515358" y="2420888"/>
                <a:ext cx="8430474" cy="3970318"/>
              </a:xfrm>
              <a:prstGeom prst="rect">
                <a:avLst/>
              </a:prstGeom>
              <a:blipFill rotWithShape="1">
                <a:blip r:embed="rId3"/>
                <a:stretch>
                  <a:fillRect l="-2315" t="-1536" r="-651" b="-6912"/>
                </a:stretch>
              </a:blipFill>
            </p:spPr>
            <p:txBody>
              <a:bodyPr/>
              <a:lstStyle/>
              <a:p>
                <a:r>
                  <a:rPr lang="zh-TW" altLang="en-US">
                    <a:noFill/>
                  </a:rPr>
                  <a:t> </a:t>
                </a:r>
              </a:p>
            </p:txBody>
          </p:sp>
        </mc:Fallback>
      </mc:AlternateContent>
      <p:sp>
        <p:nvSpPr>
          <p:cNvPr id="18" name="文字方塊 17">
            <a:extLst>
              <a:ext uri="{FF2B5EF4-FFF2-40B4-BE49-F238E27FC236}">
                <a16:creationId xmlns:a16="http://schemas.microsoft.com/office/drawing/2014/main" xmlns="" id="{57E6C484-8954-4A73-8EEB-A822A66D7CA7}"/>
              </a:ext>
            </a:extLst>
          </p:cNvPr>
          <p:cNvSpPr txBox="1"/>
          <p:nvPr/>
        </p:nvSpPr>
        <p:spPr>
          <a:xfrm>
            <a:off x="1562951" y="1133819"/>
            <a:ext cx="7516907" cy="1323439"/>
          </a:xfrm>
          <a:prstGeom prst="rect">
            <a:avLst/>
          </a:prstGeom>
          <a:noFill/>
        </p:spPr>
        <p:txBody>
          <a:bodyPr wrap="square" rtlCol="0">
            <a:spAutoFit/>
          </a:bodyPr>
          <a:lstStyle/>
          <a:p>
            <a:r>
              <a:rPr lang="en-US" altLang="zh-TW" sz="4000" b="1"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Not only searches for illegal vehicles but also assists in finding missing persons and wanted :</a:t>
            </a:r>
            <a:r>
              <a:rPr lang="zh-TW" altLang="en-US" sz="4000"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 </a:t>
            </a:r>
            <a:endParaRPr lang="zh-TW" altLang="en-US" sz="4000" b="1"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endParaRPr>
          </a:p>
        </p:txBody>
      </p:sp>
      <p:pic>
        <p:nvPicPr>
          <p:cNvPr id="12" name="Picture 10" descr="https://www.i-view.com.tw/wp-content/uploads/2021/04/icon-police-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25" y="97286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圖片 9">
            <a:extLst>
              <a:ext uri="{FF2B5EF4-FFF2-40B4-BE49-F238E27FC236}">
                <a16:creationId xmlns:a16="http://schemas.microsoft.com/office/drawing/2014/main" xmlns="" id="{B09ADCEF-72FC-4FBB-857A-D82CB960F0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4248" y="6031166"/>
            <a:ext cx="1514838" cy="720080"/>
          </a:xfrm>
          <a:prstGeom prst="rect">
            <a:avLst/>
          </a:prstGeom>
        </p:spPr>
      </p:pic>
    </p:spTree>
    <p:extLst>
      <p:ext uri="{BB962C8B-B14F-4D97-AF65-F5344CB8AC3E}">
        <p14:creationId xmlns:p14="http://schemas.microsoft.com/office/powerpoint/2010/main" val="162136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1"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3693"/>
            <a:ext cx="9180512" cy="590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0" y="-27384"/>
            <a:ext cx="9180512" cy="981076"/>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dirty="0"/>
          </a:p>
        </p:txBody>
      </p:sp>
      <p:sp>
        <p:nvSpPr>
          <p:cNvPr id="15" name="Rectangle 14"/>
          <p:cNvSpPr/>
          <p:nvPr/>
        </p:nvSpPr>
        <p:spPr>
          <a:xfrm>
            <a:off x="305780" y="96791"/>
            <a:ext cx="8532440" cy="923330"/>
          </a:xfrm>
          <a:prstGeom prst="rect">
            <a:avLst/>
          </a:prstGeom>
          <a:noFill/>
        </p:spPr>
        <p:txBody>
          <a:bodyPr wrap="square" lIns="91440" tIns="45720" rIns="91440" bIns="45720">
            <a:spAutoFit/>
          </a:bodyPr>
          <a:lstStyle/>
          <a:p>
            <a:pPr algn="ctr"/>
            <a:r>
              <a:rPr lang="en-U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Why Need </a:t>
            </a:r>
            <a:r>
              <a:rPr lang="es-ES" altLang="zh-TW" sz="5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Mobile </a:t>
            </a:r>
            <a:r>
              <a:rPr lang="es-E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ALPR </a:t>
            </a:r>
            <a:r>
              <a:rPr lang="es-ES" altLang="zh-TW" sz="5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System</a:t>
            </a:r>
            <a:r>
              <a:rPr lang="en-US" altLang="zh-TW" sz="5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a:t>
            </a:r>
            <a:endParaRPr lang="es-E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11" name="投影片編號版面配置區 10">
            <a:extLst>
              <a:ext uri="{FF2B5EF4-FFF2-40B4-BE49-F238E27FC236}">
                <a16:creationId xmlns:a16="http://schemas.microsoft.com/office/drawing/2014/main" xmlns="" id="{762D6CE4-0E63-408C-A58A-33C5474AE2D7}"/>
              </a:ext>
            </a:extLst>
          </p:cNvPr>
          <p:cNvSpPr>
            <a:spLocks noGrp="1"/>
          </p:cNvSpPr>
          <p:nvPr>
            <p:ph type="sldNum" sz="quarter" idx="12"/>
          </p:nvPr>
        </p:nvSpPr>
        <p:spPr/>
        <p:txBody>
          <a:bodyPr/>
          <a:lstStyle/>
          <a:p>
            <a:fld id="{607B754A-BE32-4674-88FE-4BF5CA009B3A}" type="slidenum">
              <a:rPr lang="en-US" altLang="zh-TW" smtClean="0"/>
              <a:pPr/>
              <a:t>8</a:t>
            </a:fld>
            <a:endParaRPr lang="en-US" altLang="zh-TW" dirty="0"/>
          </a:p>
        </p:txBody>
      </p:sp>
      <p:sp>
        <p:nvSpPr>
          <p:cNvPr id="4" name="文字方塊 3"/>
          <p:cNvSpPr txBox="1"/>
          <p:nvPr/>
        </p:nvSpPr>
        <p:spPr>
          <a:xfrm>
            <a:off x="2040310" y="1484784"/>
            <a:ext cx="4043858" cy="461665"/>
          </a:xfrm>
          <a:prstGeom prst="rect">
            <a:avLst/>
          </a:prstGeom>
          <a:noFill/>
        </p:spPr>
        <p:txBody>
          <a:bodyPr wrap="square" rtlCol="0">
            <a:spAutoFit/>
          </a:bodyPr>
          <a:lstStyle/>
          <a:p>
            <a:endParaRPr lang="zh-TW" altLang="en-US" dirty="0"/>
          </a:p>
        </p:txBody>
      </p:sp>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xmlns="" id="{0A8C1AE3-0F93-414F-945E-0D727A2DE2A7}"/>
                  </a:ext>
                </a:extLst>
              </p:cNvPr>
              <p:cNvSpPr txBox="1"/>
              <p:nvPr/>
            </p:nvSpPr>
            <p:spPr>
              <a:xfrm>
                <a:off x="539552" y="2636912"/>
                <a:ext cx="8430474" cy="3416320"/>
              </a:xfrm>
              <a:prstGeom prst="rect">
                <a:avLst/>
              </a:prstGeom>
              <a:noFill/>
            </p:spPr>
            <p:txBody>
              <a:bodyPr wrap="square" rtlCol="0">
                <a:spAutoFit/>
              </a:bodyPr>
              <a:lstStyle/>
              <a:p>
                <a14:m>
                  <m:oMath xmlns:m="http://schemas.openxmlformats.org/officeDocument/2006/math">
                    <m:r>
                      <a:rPr lang="zh-TW" altLang="en-US" sz="3200" i="1" smtClean="0">
                        <a:effectLst>
                          <a:outerShdw blurRad="38100" dist="38100" dir="2700000" algn="tl">
                            <a:srgbClr val="000000">
                              <a:alpha val="43137"/>
                            </a:srgbClr>
                          </a:outerShdw>
                        </a:effectLst>
                        <a:latin typeface="Cambria Math" panose="02040503050406030204" pitchFamily="18" charset="0"/>
                        <a:ea typeface="標楷體" panose="03000509000000000000" pitchFamily="65" charset="-120"/>
                      </a:rPr>
                      <m:t>√</m:t>
                    </m:r>
                  </m:oMath>
                </a14:m>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3600"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Most crimes and terrorist activities on a global scale involve vehicles. Therefore, in geographic areas where vehicle-related crimes are increasing rapidly, how to effectively identify a specific car from a large number of vehicles is a crucial link in preventing gang-related crimes such as kidnapping, stolen cars, and drug </a:t>
                </a:r>
                <a:r>
                  <a:rPr lang="en-US" altLang="zh-TW" sz="3600"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trafficking.</a:t>
                </a:r>
                <a:endPar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mc:Choice>
        <mc:Fallback xmlns="">
          <p:sp>
            <p:nvSpPr>
              <p:cNvPr id="17" name="文字方塊 16">
                <a:extLst>
                  <a:ext uri="{FF2B5EF4-FFF2-40B4-BE49-F238E27FC236}">
                    <a16:creationId xmlns="" xmlns:a16="http://schemas.microsoft.com/office/drawing/2014/main" xmlns:a14="http://schemas.microsoft.com/office/drawing/2010/main" id="{0A8C1AE3-0F93-414F-945E-0D727A2DE2A7}"/>
                  </a:ext>
                </a:extLst>
              </p:cNvPr>
              <p:cNvSpPr txBox="1">
                <a:spLocks noRot="1" noChangeAspect="1" noMove="1" noResize="1" noEditPoints="1" noAdjustHandles="1" noChangeArrowheads="1" noChangeShapeType="1" noTextEdit="1"/>
              </p:cNvSpPr>
              <p:nvPr/>
            </p:nvSpPr>
            <p:spPr>
              <a:xfrm>
                <a:off x="539552" y="2636912"/>
                <a:ext cx="8430474" cy="3416320"/>
              </a:xfrm>
              <a:prstGeom prst="rect">
                <a:avLst/>
              </a:prstGeom>
              <a:blipFill rotWithShape="1">
                <a:blip r:embed="rId3"/>
                <a:stretch>
                  <a:fillRect l="-2315" t="-1786" r="-2677" b="-8036"/>
                </a:stretch>
              </a:blipFill>
            </p:spPr>
            <p:txBody>
              <a:bodyPr/>
              <a:lstStyle/>
              <a:p>
                <a:r>
                  <a:rPr lang="zh-TW" altLang="en-US">
                    <a:noFill/>
                  </a:rPr>
                  <a:t> </a:t>
                </a:r>
              </a:p>
            </p:txBody>
          </p:sp>
        </mc:Fallback>
      </mc:AlternateContent>
      <p:sp>
        <p:nvSpPr>
          <p:cNvPr id="18" name="文字方塊 17">
            <a:extLst>
              <a:ext uri="{FF2B5EF4-FFF2-40B4-BE49-F238E27FC236}">
                <a16:creationId xmlns:a16="http://schemas.microsoft.com/office/drawing/2014/main" xmlns="" id="{57E6C484-8954-4A73-8EEB-A822A66D7CA7}"/>
              </a:ext>
            </a:extLst>
          </p:cNvPr>
          <p:cNvSpPr txBox="1"/>
          <p:nvPr/>
        </p:nvSpPr>
        <p:spPr>
          <a:xfrm>
            <a:off x="1525127" y="1204295"/>
            <a:ext cx="7516907" cy="1323439"/>
          </a:xfrm>
          <a:prstGeom prst="rect">
            <a:avLst/>
          </a:prstGeom>
          <a:noFill/>
        </p:spPr>
        <p:txBody>
          <a:bodyPr wrap="square" rtlCol="0">
            <a:spAutoFit/>
          </a:bodyPr>
          <a:lstStyle/>
          <a:p>
            <a:r>
              <a:rPr lang="en-US" altLang="zh-TW" sz="4000" b="1"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Mobile ALPR system is an effective tool for deterring crime:</a:t>
            </a:r>
            <a:r>
              <a:rPr lang="zh-TW" altLang="en-US" sz="4000"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 </a:t>
            </a:r>
            <a:endParaRPr lang="zh-TW" altLang="en-US" sz="4000" b="1"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endParaRPr>
          </a:p>
        </p:txBody>
      </p:sp>
      <p:pic>
        <p:nvPicPr>
          <p:cNvPr id="10" name="Picture 8" descr="https://www.i-view.com.tw/wp-content/uploads/2021/04/icon-police-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77" y="1124744"/>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2" name="圖片 11">
            <a:extLst>
              <a:ext uri="{FF2B5EF4-FFF2-40B4-BE49-F238E27FC236}">
                <a16:creationId xmlns:a16="http://schemas.microsoft.com/office/drawing/2014/main" xmlns="" id="{B09ADCEF-72FC-4FBB-857A-D82CB960F0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6053232"/>
            <a:ext cx="1514838" cy="720080"/>
          </a:xfrm>
          <a:prstGeom prst="rect">
            <a:avLst/>
          </a:prstGeom>
        </p:spPr>
      </p:pic>
    </p:spTree>
    <p:extLst>
      <p:ext uri="{BB962C8B-B14F-4D97-AF65-F5344CB8AC3E}">
        <p14:creationId xmlns:p14="http://schemas.microsoft.com/office/powerpoint/2010/main" val="384287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1"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3693"/>
            <a:ext cx="9180512" cy="590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0" y="-27384"/>
            <a:ext cx="9180512" cy="981076"/>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wrap="none"/>
          <a:lstStyle/>
          <a:p>
            <a:endParaRPr lang="zh-TW" altLang="en-US" dirty="0"/>
          </a:p>
        </p:txBody>
      </p:sp>
      <p:sp>
        <p:nvSpPr>
          <p:cNvPr id="15" name="Rectangle 14"/>
          <p:cNvSpPr/>
          <p:nvPr/>
        </p:nvSpPr>
        <p:spPr>
          <a:xfrm>
            <a:off x="305780" y="96791"/>
            <a:ext cx="8532440" cy="923330"/>
          </a:xfrm>
          <a:prstGeom prst="rect">
            <a:avLst/>
          </a:prstGeom>
          <a:noFill/>
        </p:spPr>
        <p:txBody>
          <a:bodyPr wrap="square" lIns="91440" tIns="45720" rIns="91440" bIns="45720">
            <a:spAutoFit/>
          </a:bodyPr>
          <a:lstStyle/>
          <a:p>
            <a:pPr algn="ctr"/>
            <a:r>
              <a:rPr lang="en-U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Why Need </a:t>
            </a:r>
            <a:r>
              <a:rPr lang="es-ES" altLang="zh-TW" sz="5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Mobile </a:t>
            </a:r>
            <a:r>
              <a:rPr lang="es-E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ALPR </a:t>
            </a:r>
            <a:r>
              <a:rPr lang="es-ES" altLang="zh-TW" sz="5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System</a:t>
            </a:r>
            <a:r>
              <a:rPr lang="en-US" altLang="zh-TW" sz="5400" b="1" dirty="0" smtClean="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rPr>
              <a:t>?</a:t>
            </a:r>
            <a:endParaRPr lang="es-ES" altLang="zh-TW" sz="5400" b="1" dirty="0">
              <a:ln w="12700">
                <a:solidFill>
                  <a:schemeClr val="tx2">
                    <a:satMod val="155000"/>
                  </a:schemeClr>
                </a:solidFill>
                <a:prstDash val="solid"/>
              </a:ln>
              <a:solidFill>
                <a:schemeClr val="bg1"/>
              </a:solidFill>
              <a:effectLst>
                <a:reflection blurRad="6350" stA="55000" endA="300" endPos="45500" dir="5400000" sy="-100000" algn="bl" rotWithShape="0"/>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11" name="投影片編號版面配置區 10">
            <a:extLst>
              <a:ext uri="{FF2B5EF4-FFF2-40B4-BE49-F238E27FC236}">
                <a16:creationId xmlns:a16="http://schemas.microsoft.com/office/drawing/2014/main" xmlns="" id="{762D6CE4-0E63-408C-A58A-33C5474AE2D7}"/>
              </a:ext>
            </a:extLst>
          </p:cNvPr>
          <p:cNvSpPr>
            <a:spLocks noGrp="1"/>
          </p:cNvSpPr>
          <p:nvPr>
            <p:ph type="sldNum" sz="quarter" idx="12"/>
          </p:nvPr>
        </p:nvSpPr>
        <p:spPr/>
        <p:txBody>
          <a:bodyPr/>
          <a:lstStyle/>
          <a:p>
            <a:fld id="{607B754A-BE32-4674-88FE-4BF5CA009B3A}" type="slidenum">
              <a:rPr lang="en-US" altLang="zh-TW" smtClean="0"/>
              <a:pPr/>
              <a:t>9</a:t>
            </a:fld>
            <a:endParaRPr lang="en-US" altLang="zh-TW" dirty="0"/>
          </a:p>
        </p:txBody>
      </p:sp>
      <p:sp>
        <p:nvSpPr>
          <p:cNvPr id="4" name="文字方塊 3"/>
          <p:cNvSpPr txBox="1"/>
          <p:nvPr/>
        </p:nvSpPr>
        <p:spPr>
          <a:xfrm>
            <a:off x="2040310" y="1484784"/>
            <a:ext cx="4043858" cy="461665"/>
          </a:xfrm>
          <a:prstGeom prst="rect">
            <a:avLst/>
          </a:prstGeom>
          <a:noFill/>
        </p:spPr>
        <p:txBody>
          <a:bodyPr wrap="square" rtlCol="0">
            <a:spAutoFit/>
          </a:bodyPr>
          <a:lstStyle/>
          <a:p>
            <a:endParaRPr lang="zh-TW" altLang="en-US" dirty="0"/>
          </a:p>
        </p:txBody>
      </p:sp>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xmlns="" id="{0A8C1AE3-0F93-414F-945E-0D727A2DE2A7}"/>
                  </a:ext>
                </a:extLst>
              </p:cNvPr>
              <p:cNvSpPr txBox="1"/>
              <p:nvPr/>
            </p:nvSpPr>
            <p:spPr>
              <a:xfrm>
                <a:off x="539552" y="2908769"/>
                <a:ext cx="8430474" cy="3416320"/>
              </a:xfrm>
              <a:prstGeom prst="rect">
                <a:avLst/>
              </a:prstGeom>
              <a:noFill/>
            </p:spPr>
            <p:txBody>
              <a:bodyPr wrap="square" rtlCol="0">
                <a:spAutoFit/>
              </a:bodyPr>
              <a:lstStyle/>
              <a:p>
                <a14:m>
                  <m:oMath xmlns:m="http://schemas.openxmlformats.org/officeDocument/2006/math">
                    <m:r>
                      <a:rPr lang="zh-TW" altLang="en-US" sz="3200" i="1" smtClean="0">
                        <a:effectLst>
                          <a:outerShdw blurRad="38100" dist="38100" dir="2700000" algn="tl">
                            <a:srgbClr val="000000">
                              <a:alpha val="43137"/>
                            </a:srgbClr>
                          </a:outerShdw>
                        </a:effectLst>
                        <a:latin typeface="Cambria Math" panose="02040503050406030204" pitchFamily="18" charset="0"/>
                        <a:ea typeface="標楷體" panose="03000509000000000000" pitchFamily="65" charset="-120"/>
                      </a:rPr>
                      <m:t>√</m:t>
                    </m:r>
                  </m:oMath>
                </a14:m>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3600"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PlateFinder® </a:t>
                </a:r>
                <a:r>
                  <a:rPr lang="en-US" altLang="zh-TW" sz="3600"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Mobile ALPR system actively and continuously recognizes the license plate number of revoked, stolen, and other illegal vehicles. When a matching license plate number list appears, it will pop up an instant alert on the screen automatically to notify the patrol police while transmits the detailed data of the suspicious vehicle to the control center takes </a:t>
                </a:r>
                <a:r>
                  <a:rPr lang="en-US" altLang="zh-TW" sz="3600"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appropriate.</a:t>
                </a:r>
                <a:endPar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mc:Choice>
        <mc:Fallback xmlns="">
          <p:sp>
            <p:nvSpPr>
              <p:cNvPr id="17" name="文字方塊 16">
                <a:extLst>
                  <a:ext uri="{FF2B5EF4-FFF2-40B4-BE49-F238E27FC236}">
                    <a16:creationId xmlns="" xmlns:a16="http://schemas.microsoft.com/office/drawing/2014/main" xmlns:a14="http://schemas.microsoft.com/office/drawing/2010/main" id="{0A8C1AE3-0F93-414F-945E-0D727A2DE2A7}"/>
                  </a:ext>
                </a:extLst>
              </p:cNvPr>
              <p:cNvSpPr txBox="1">
                <a:spLocks noRot="1" noChangeAspect="1" noMove="1" noResize="1" noEditPoints="1" noAdjustHandles="1" noChangeArrowheads="1" noChangeShapeType="1" noTextEdit="1"/>
              </p:cNvSpPr>
              <p:nvPr/>
            </p:nvSpPr>
            <p:spPr>
              <a:xfrm>
                <a:off x="539552" y="2908769"/>
                <a:ext cx="8430474" cy="3416320"/>
              </a:xfrm>
              <a:prstGeom prst="rect">
                <a:avLst/>
              </a:prstGeom>
              <a:blipFill rotWithShape="1">
                <a:blip r:embed="rId3"/>
                <a:stretch>
                  <a:fillRect l="-2315" t="-1783" r="-4269" b="-8021"/>
                </a:stretch>
              </a:blipFill>
            </p:spPr>
            <p:txBody>
              <a:bodyPr/>
              <a:lstStyle/>
              <a:p>
                <a:r>
                  <a:rPr lang="zh-TW" altLang="en-US">
                    <a:noFill/>
                  </a:rPr>
                  <a:t> </a:t>
                </a:r>
              </a:p>
            </p:txBody>
          </p:sp>
        </mc:Fallback>
      </mc:AlternateContent>
      <p:sp>
        <p:nvSpPr>
          <p:cNvPr id="18" name="文字方塊 17">
            <a:extLst>
              <a:ext uri="{FF2B5EF4-FFF2-40B4-BE49-F238E27FC236}">
                <a16:creationId xmlns:a16="http://schemas.microsoft.com/office/drawing/2014/main" xmlns="" id="{57E6C484-8954-4A73-8EEB-A822A66D7CA7}"/>
              </a:ext>
            </a:extLst>
          </p:cNvPr>
          <p:cNvSpPr txBox="1"/>
          <p:nvPr/>
        </p:nvSpPr>
        <p:spPr>
          <a:xfrm>
            <a:off x="1525127" y="1159466"/>
            <a:ext cx="7516907" cy="1323439"/>
          </a:xfrm>
          <a:prstGeom prst="rect">
            <a:avLst/>
          </a:prstGeom>
          <a:noFill/>
        </p:spPr>
        <p:txBody>
          <a:bodyPr wrap="square" rtlCol="0">
            <a:spAutoFit/>
          </a:bodyPr>
          <a:lstStyle/>
          <a:p>
            <a:r>
              <a:rPr lang="en-US" altLang="zh-TW" sz="4000" b="1"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Real-time data assist law enforcement officers in responding </a:t>
            </a:r>
            <a:r>
              <a:rPr lang="en-US" altLang="zh-TW" sz="4000"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quickly :</a:t>
            </a:r>
            <a:r>
              <a:rPr lang="zh-TW" altLang="en-US" sz="4000" b="1" dirty="0" smtClean="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rPr>
              <a:t> </a:t>
            </a:r>
            <a:endParaRPr lang="zh-TW" altLang="en-US" sz="4000" b="1" dirty="0">
              <a:solidFill>
                <a:schemeClr val="bg1"/>
              </a:solidFill>
              <a:effectLst>
                <a:outerShdw blurRad="38100" dist="38100" dir="2700000" algn="tl">
                  <a:srgbClr val="000000">
                    <a:alpha val="43137"/>
                  </a:srgbClr>
                </a:outerShdw>
              </a:effectLst>
              <a:latin typeface="Microsoft Himalaya" panose="01010100010101010101" pitchFamily="2" charset="0"/>
              <a:ea typeface="標楷體" panose="03000509000000000000" pitchFamily="65" charset="-120"/>
              <a:cs typeface="Microsoft Himalaya" panose="01010100010101010101" pitchFamily="2" charset="0"/>
            </a:endParaRPr>
          </a:p>
        </p:txBody>
      </p:sp>
      <p:pic>
        <p:nvPicPr>
          <p:cNvPr id="12" name="Picture 12" descr="https://www.i-view.com.tw/wp-content/uploads/2021/04/icon-polic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77" y="1052736"/>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03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1"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10609</TotalTime>
  <Words>1300</Words>
  <Application>Microsoft Office PowerPoint</Application>
  <PresentationFormat>如螢幕大小 (4:3)</PresentationFormat>
  <Paragraphs>112</Paragraphs>
  <Slides>23</Slides>
  <Notes>0</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I-View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JamesOU</dc:creator>
  <cp:lastModifiedBy>James Ou</cp:lastModifiedBy>
  <cp:revision>1365</cp:revision>
  <dcterms:created xsi:type="dcterms:W3CDTF">2009-10-13T02:51:53Z</dcterms:created>
  <dcterms:modified xsi:type="dcterms:W3CDTF">2021-05-19T08:57:39Z</dcterms:modified>
</cp:coreProperties>
</file>